
<file path=[Content_Types].xml><?xml version="1.0" encoding="utf-8"?>
<Types xmlns="http://schemas.openxmlformats.org/package/2006/content-types">
  <Default ContentType="image/jpeg" Extension="jpeg"/>
  <Default ContentType="image/jpeg" Extension="jp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33"/>
  </p:notesMasterIdLst>
  <p:sldIdLst>
    <p:sldId id="256" r:id="rId2"/>
    <p:sldId id="258" r:id="rId3"/>
    <p:sldId id="263" r:id="rId4"/>
    <p:sldId id="259" r:id="rId5"/>
    <p:sldId id="265" r:id="rId6"/>
    <p:sldId id="266" r:id="rId7"/>
    <p:sldId id="267" r:id="rId8"/>
    <p:sldId id="269" r:id="rId9"/>
    <p:sldId id="270" r:id="rId10"/>
    <p:sldId id="271" r:id="rId11"/>
    <p:sldId id="272" r:id="rId12"/>
    <p:sldId id="262" r:id="rId13"/>
    <p:sldId id="264" r:id="rId14"/>
    <p:sldId id="273" r:id="rId15"/>
    <p:sldId id="260" r:id="rId16"/>
    <p:sldId id="284" r:id="rId17"/>
    <p:sldId id="285" r:id="rId18"/>
    <p:sldId id="286" r:id="rId19"/>
    <p:sldId id="287" r:id="rId20"/>
    <p:sldId id="288" r:id="rId21"/>
    <p:sldId id="289" r:id="rId22"/>
    <p:sldId id="312" r:id="rId23"/>
    <p:sldId id="325" r:id="rId24"/>
    <p:sldId id="315" r:id="rId25"/>
    <p:sldId id="324" r:id="rId26"/>
    <p:sldId id="318" r:id="rId27"/>
    <p:sldId id="327" r:id="rId28"/>
    <p:sldId id="321" r:id="rId29"/>
    <p:sldId id="322" r:id="rId30"/>
    <p:sldId id="323" r:id="rId31"/>
    <p:sldId id="329"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109" d="100"/>
          <a:sy n="109" d="100"/>
        </p:scale>
        <p:origin x="73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426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411347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669892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945628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916659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833563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366964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670089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2926219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4917715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3552356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441971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548440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0205869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3470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415712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999990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7/31/2023</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0428333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8" Type="http://schemas.openxmlformats.org/officeDocument/2006/relationships/image" Target="../media/image9.jpeg" /><Relationship Id="rId3" Type="http://schemas.openxmlformats.org/officeDocument/2006/relationships/hyperlink" Target="http://www.asianfoodfactory.com/" TargetMode="External" /><Relationship Id="rId7" Type="http://schemas.openxmlformats.org/officeDocument/2006/relationships/hyperlink" Target="http://www.parleproducts.com/" TargetMode="External" /><Relationship Id="rId2" Type="http://schemas.openxmlformats.org/officeDocument/2006/relationships/image" Target="../media/image8.jpeg" /><Relationship Id="rId1" Type="http://schemas.openxmlformats.org/officeDocument/2006/relationships/slideLayout" Target="../slideLayouts/slideLayout2.xml" /><Relationship Id="rId6" Type="http://schemas.openxmlformats.org/officeDocument/2006/relationships/hyperlink" Target="http://www.kitchenclubindia.com/" TargetMode="External" /><Relationship Id="rId5" Type="http://schemas.openxmlformats.org/officeDocument/2006/relationships/hyperlink" Target="http://www.fcbulka.com/" TargetMode="External" /><Relationship Id="rId4" Type="http://schemas.openxmlformats.org/officeDocument/2006/relationships/hyperlink" Target="http://www.darkfantasycreation.com/" TargetMode="External" /><Relationship Id="rId9" Type="http://schemas.openxmlformats.org/officeDocument/2006/relationships/image" Target="../media/image10.jpeg" /></Relationships>
</file>

<file path=ppt/slides/_rels/slide12.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arget="../media/image17.png" Type="http://schemas.openxmlformats.org/officeDocument/2006/relationships/image"/><Relationship Id="rId7" Target="../media/image21.jpeg" Type="http://schemas.openxmlformats.org/officeDocument/2006/relationships/image"/><Relationship Id="rId2" Target="../media/image16.jpeg" Type="http://schemas.openxmlformats.org/officeDocument/2006/relationships/image"/><Relationship Id="rId1" Target="../slideLayouts/slideLayout3.xml" Type="http://schemas.openxmlformats.org/officeDocument/2006/relationships/slideLayout"/><Relationship Id="rId6" Target="../media/image20.png" Type="http://schemas.openxmlformats.org/officeDocument/2006/relationships/image"/><Relationship Id="rId5" Target="../media/image19.jpeg" Type="http://schemas.openxmlformats.org/officeDocument/2006/relationships/image"/><Relationship Id="rId4" Target="../media/image18.png" Type="http://schemas.openxmlformats.org/officeDocument/2006/relationships/image"/></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6.xml" /></Relationships>
</file>

<file path=ppt/slides/_rels/slide24.xml.rels><?xml version="1.0" encoding="UTF-8" standalone="yes" ?><Relationships xmlns="http://schemas.openxmlformats.org/package/2006/relationships"><Relationship Id="rId8" Target="../media/image24.jpeg" Type="http://schemas.openxmlformats.org/officeDocument/2006/relationships/image"/><Relationship Id="rId3" Target="../media/media2.mp4" Type="http://schemas.microsoft.com/office/2007/relationships/media"/><Relationship Id="rId7" Target="../slideLayouts/slideLayout4.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6" Target="../media/media3.mp4" Type="http://schemas.openxmlformats.org/officeDocument/2006/relationships/video"/><Relationship Id="rId5" Target="../media/media3.mp4" Type="http://schemas.microsoft.com/office/2007/relationships/media"/><Relationship Id="rId10" Target="../media/image26.jpeg" Type="http://schemas.openxmlformats.org/officeDocument/2006/relationships/image"/><Relationship Id="rId4" Target="../media/media2.mp4" Type="http://schemas.openxmlformats.org/officeDocument/2006/relationships/video"/><Relationship Id="rId9" Target="../media/image25.jpeg" Type="http://schemas.openxmlformats.org/officeDocument/2006/relationships/image"/></Relationships>
</file>

<file path=ppt/slides/_rels/slide2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mp4" Type="http://schemas.openxmlformats.org/officeDocument/2006/relationships/video"/><Relationship Id="rId1" Target="../media/media4.mp4" Type="http://schemas.microsoft.com/office/2007/relationships/media"/><Relationship Id="rId4" Target="../media/image27.jpeg" Type="http://schemas.openxmlformats.org/officeDocument/2006/relationships/image"/></Relationships>
</file>

<file path=ppt/slides/_rels/slide2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5.mp4" Type="http://schemas.openxmlformats.org/officeDocument/2006/relationships/video"/><Relationship Id="rId1" Target="../media/media5.mp4" Type="http://schemas.microsoft.com/office/2007/relationships/media"/><Relationship Id="rId6" Target="../media/image30.jpeg" Type="http://schemas.openxmlformats.org/officeDocument/2006/relationships/image"/><Relationship Id="rId5" Target="../media/image29.jpeg" Type="http://schemas.openxmlformats.org/officeDocument/2006/relationships/image"/><Relationship Id="rId4" Target="../media/image28.jpeg" Type="http://schemas.openxmlformats.org/officeDocument/2006/relationships/image"/></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8.xml.rels><?xml version="1.0" encoding="UTF-8" standalone="yes"?>
<Relationships xmlns="http://schemas.openxmlformats.org/package/2006/relationships"><Relationship Id="rId2" Type="http://schemas.openxmlformats.org/officeDocument/2006/relationships/image" Target="../media/image31.jp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32.jp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hyperlink" Target="https://www.seoptimer.com/www.sunfeastworld.com" TargetMode="External" /><Relationship Id="rId7" Type="http://schemas.openxmlformats.org/officeDocument/2006/relationships/image" Target="../media/image7.jpeg" /><Relationship Id="rId2" Type="http://schemas.openxmlformats.org/officeDocument/2006/relationships/hyperlink" Target="http://www.sunfeastworld.com/" TargetMode="External" /><Relationship Id="rId1" Type="http://schemas.openxmlformats.org/officeDocument/2006/relationships/slideLayout" Target="../slideLayouts/slideLayout2.xml" /><Relationship Id="rId6" Type="http://schemas.openxmlformats.org/officeDocument/2006/relationships/image" Target="../media/image6.jpeg" /><Relationship Id="rId5" Type="http://schemas.openxmlformats.org/officeDocument/2006/relationships/image" Target="../media/image5.jpeg" /><Relationship Id="rId4" Type="http://schemas.openxmlformats.org/officeDocument/2006/relationships/image" Target="../media/image4.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57891" y="10230"/>
            <a:ext cx="8294401" cy="23082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4000" b="1" i="1" u="sng" dirty="0">
                <a:solidFill>
                  <a:schemeClr val="accent5">
                    <a:lumMod val="50000"/>
                  </a:schemeClr>
                </a:solidFill>
                <a:latin typeface="Bahnschrift" panose="020B0502040204020203" pitchFamily="34" charset="0"/>
              </a:rPr>
              <a:t>Comprehensive Digital Marketing </a:t>
            </a:r>
            <a:endParaRPr sz="4000" b="1" i="1" u="sng" dirty="0">
              <a:solidFill>
                <a:schemeClr val="accent5">
                  <a:lumMod val="50000"/>
                </a:schemeClr>
              </a:solidFill>
              <a:latin typeface="Bahnschrift" panose="020B0502040204020203" pitchFamily="34" charset="0"/>
            </a:endParaRPr>
          </a:p>
          <a:p>
            <a:pPr marL="0" lvl="0" indent="0" algn="ctr" rtl="0">
              <a:lnSpc>
                <a:spcPct val="115000"/>
              </a:lnSpc>
              <a:spcBef>
                <a:spcPts val="0"/>
              </a:spcBef>
              <a:spcAft>
                <a:spcPts val="0"/>
              </a:spcAft>
              <a:buNone/>
            </a:pPr>
            <a:r>
              <a:rPr lang="en-GB" sz="4000" b="1" i="1" u="sng" dirty="0">
                <a:solidFill>
                  <a:schemeClr val="accent5">
                    <a:lumMod val="50000"/>
                  </a:schemeClr>
                </a:solidFill>
                <a:latin typeface="Bahnschrift" panose="020B0502040204020203" pitchFamily="34" charset="0"/>
              </a:rPr>
              <a:t>Project Work</a:t>
            </a:r>
          </a:p>
          <a:p>
            <a:pPr marL="0" lvl="0" indent="0" algn="ctr" rtl="0">
              <a:lnSpc>
                <a:spcPct val="115000"/>
              </a:lnSpc>
              <a:spcBef>
                <a:spcPts val="0"/>
              </a:spcBef>
              <a:spcAft>
                <a:spcPts val="0"/>
              </a:spcAft>
              <a:buNone/>
            </a:pPr>
            <a:r>
              <a:rPr lang="en-GB" sz="4000" b="1" i="1" u="sng" dirty="0">
                <a:solidFill>
                  <a:schemeClr val="accent5">
                    <a:lumMod val="50000"/>
                  </a:schemeClr>
                </a:solidFill>
                <a:latin typeface="Bahnschrift" panose="020B0502040204020203" pitchFamily="34" charset="0"/>
              </a:rPr>
              <a:t>[SUNFEAST  ITC]</a:t>
            </a:r>
            <a:endParaRPr sz="3600" b="1" i="1" u="sng" dirty="0">
              <a:solidFill>
                <a:schemeClr val="accent5">
                  <a:lumMod val="50000"/>
                </a:schemeClr>
              </a:solidFill>
              <a:latin typeface="Bahnschrift" panose="020B0502040204020203" pitchFamily="34" charset="0"/>
            </a:endParaRPr>
          </a:p>
        </p:txBody>
      </p:sp>
      <p:pic>
        <p:nvPicPr>
          <p:cNvPr id="3" name="Picture 2">
            <a:extLst>
              <a:ext uri="{FF2B5EF4-FFF2-40B4-BE49-F238E27FC236}">
                <a16:creationId xmlns:a16="http://schemas.microsoft.com/office/drawing/2014/main" id="{20DE3F18-91E9-E0B9-2D87-E6738B7C88AB}"/>
              </a:ext>
            </a:extLst>
          </p:cNvPr>
          <p:cNvPicPr>
            <a:picLocks noChangeAspect="1"/>
          </p:cNvPicPr>
          <p:nvPr/>
        </p:nvPicPr>
        <p:blipFill>
          <a:blip r:embed="rId3"/>
          <a:stretch>
            <a:fillRect/>
          </a:stretch>
        </p:blipFill>
        <p:spPr>
          <a:xfrm>
            <a:off x="1799063" y="2301806"/>
            <a:ext cx="6631258" cy="28314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9CF7F-28E9-7279-DB7F-475E78E2867F}"/>
              </a:ext>
            </a:extLst>
          </p:cNvPr>
          <p:cNvSpPr>
            <a:spLocks noGrp="1"/>
          </p:cNvSpPr>
          <p:nvPr>
            <p:ph idx="1"/>
          </p:nvPr>
        </p:nvSpPr>
        <p:spPr>
          <a:xfrm>
            <a:off x="628650" y="226469"/>
            <a:ext cx="7886700" cy="4742518"/>
          </a:xfrm>
        </p:spPr>
        <p:txBody>
          <a:bodyPr/>
          <a:lstStyle/>
          <a:p>
            <a:r>
              <a:rPr lang="en-GB" b="1" u="sng" dirty="0">
                <a:latin typeface="Calibri" panose="020F0502020204030204" pitchFamily="34" charset="0"/>
                <a:ea typeface="Times New Roman" panose="02020603050405020304" pitchFamily="18" charset="0"/>
                <a:cs typeface="Times New Roman" panose="02020603050405020304" pitchFamily="18" charset="0"/>
              </a:rPr>
              <a:t>BRAINSTORM SEED KEYWORDS- </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r>
              <a:rPr lang="en-GB" dirty="0">
                <a:solidFill>
                  <a:srgbClr val="000000"/>
                </a:solidFill>
                <a:latin typeface="Roboto" panose="02000000000000000000" pitchFamily="2" charset="0"/>
                <a:ea typeface="Times New Roman" panose="02020603050405020304" pitchFamily="18" charset="0"/>
                <a:cs typeface="Times New Roman" panose="02020603050405020304" pitchFamily="18" charset="0"/>
              </a:rPr>
              <a:t>       Brainstorming a list of seed keywords based on our own knowledge, customer feedback,                           competitor analysis, or industry trends.</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GB" u="sng" dirty="0">
                <a:solidFill>
                  <a:srgbClr val="000000"/>
                </a:solidFill>
                <a:latin typeface="Roboto" panose="02000000000000000000" pitchFamily="2" charset="0"/>
                <a:ea typeface="Times New Roman" panose="02020603050405020304"/>
                <a:cs typeface="Times New Roman" panose="02020603050405020304"/>
              </a:rPr>
              <a:t>Keywords analysis - </a:t>
            </a:r>
            <a:endParaRPr lang="en-GB" dirty="0">
              <a:latin typeface="Calibri" panose="020F0502020204030204" pitchFamily="34" charset="0"/>
              <a:ea typeface="Times New Roman" panose="02020603050405020304"/>
              <a:cs typeface="Times New Roman" panose="02020603050405020304"/>
            </a:endParaRPr>
          </a:p>
        </p:txBody>
      </p:sp>
      <p:graphicFrame>
        <p:nvGraphicFramePr>
          <p:cNvPr id="10" name="Table 9">
            <a:extLst>
              <a:ext uri="{FF2B5EF4-FFF2-40B4-BE49-F238E27FC236}">
                <a16:creationId xmlns:a16="http://schemas.microsoft.com/office/drawing/2014/main" id="{6C0F1599-E5E3-B64E-BA04-BE32981AB288}"/>
              </a:ext>
            </a:extLst>
          </p:cNvPr>
          <p:cNvGraphicFramePr/>
          <p:nvPr>
            <p:extLst>
              <p:ext uri="{D42A27DB-BD31-4B8C-83A1-F6EECF244321}">
                <p14:modId xmlns:p14="http://schemas.microsoft.com/office/powerpoint/2010/main" val="1724355814"/>
              </p:ext>
            </p:extLst>
          </p:nvPr>
        </p:nvGraphicFramePr>
        <p:xfrm>
          <a:off x="1097280" y="1540411"/>
          <a:ext cx="7111217" cy="3376616"/>
        </p:xfrm>
        <a:graphic>
          <a:graphicData uri="http://schemas.openxmlformats.org/drawingml/2006/table">
            <a:tbl>
              <a:tblPr firstRow="1" firstCol="1" bandRow="1">
                <a:tableStyleId>{5C22544A-7EE6-4342-B048-85BDC9FD1C3A}</a:tableStyleId>
              </a:tblPr>
              <a:tblGrid>
                <a:gridCol w="1777805">
                  <a:extLst>
                    <a:ext uri="{9D8B030D-6E8A-4147-A177-3AD203B41FA5}">
                      <a16:colId xmlns:a16="http://schemas.microsoft.com/office/drawing/2014/main" val="504721249"/>
                    </a:ext>
                  </a:extLst>
                </a:gridCol>
                <a:gridCol w="711122">
                  <a:extLst>
                    <a:ext uri="{9D8B030D-6E8A-4147-A177-3AD203B41FA5}">
                      <a16:colId xmlns:a16="http://schemas.microsoft.com/office/drawing/2014/main" val="3657941557"/>
                    </a:ext>
                  </a:extLst>
                </a:gridCol>
                <a:gridCol w="711122">
                  <a:extLst>
                    <a:ext uri="{9D8B030D-6E8A-4147-A177-3AD203B41FA5}">
                      <a16:colId xmlns:a16="http://schemas.microsoft.com/office/drawing/2014/main" val="958254593"/>
                    </a:ext>
                  </a:extLst>
                </a:gridCol>
                <a:gridCol w="1955584">
                  <a:extLst>
                    <a:ext uri="{9D8B030D-6E8A-4147-A177-3AD203B41FA5}">
                      <a16:colId xmlns:a16="http://schemas.microsoft.com/office/drawing/2014/main" val="1896821013"/>
                    </a:ext>
                  </a:extLst>
                </a:gridCol>
                <a:gridCol w="1955584">
                  <a:extLst>
                    <a:ext uri="{9D8B030D-6E8A-4147-A177-3AD203B41FA5}">
                      <a16:colId xmlns:a16="http://schemas.microsoft.com/office/drawing/2014/main" val="3561861620"/>
                    </a:ext>
                  </a:extLst>
                </a:gridCol>
              </a:tblGrid>
              <a:tr h="435022">
                <a:tc>
                  <a:txBody>
                    <a:bodyPr/>
                    <a:lstStyle/>
                    <a:p>
                      <a:pPr>
                        <a:lnSpc>
                          <a:spcPct val="107000"/>
                        </a:lnSpc>
                        <a:spcAft>
                          <a:spcPts val="750"/>
                        </a:spcAft>
                      </a:pPr>
                      <a:r>
                        <a:rPr lang="en-GB" sz="700">
                          <a:effectLst/>
                        </a:rPr>
                        <a:t>Keyword</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Country &amp; Language</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dirty="0">
                          <a:effectLst/>
                        </a:rPr>
                        <a:t>Position</a:t>
                      </a:r>
                      <a:endParaRPr lang="en-GB" sz="700" dirty="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Total Searches</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Estimated Traffic</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2391820088"/>
                  </a:ext>
                </a:extLst>
              </a:tr>
              <a:tr h="278508">
                <a:tc>
                  <a:txBody>
                    <a:bodyPr/>
                    <a:lstStyle/>
                    <a:p>
                      <a:pPr>
                        <a:lnSpc>
                          <a:spcPct val="107000"/>
                        </a:lnSpc>
                        <a:spcAft>
                          <a:spcPts val="750"/>
                        </a:spcAft>
                      </a:pPr>
                      <a:r>
                        <a:rPr lang="en-GB" sz="700">
                          <a:effectLst/>
                        </a:rPr>
                        <a:t>sunfeast</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 /ENG</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9,900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3,009</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1132664114"/>
                  </a:ext>
                </a:extLst>
              </a:tr>
              <a:tr h="278508">
                <a:tc>
                  <a:txBody>
                    <a:bodyPr/>
                    <a:lstStyle/>
                    <a:p>
                      <a:pPr>
                        <a:lnSpc>
                          <a:spcPct val="107000"/>
                        </a:lnSpc>
                        <a:spcAft>
                          <a:spcPts val="750"/>
                        </a:spcAft>
                      </a:pPr>
                      <a:r>
                        <a:rPr lang="en-GB" sz="700">
                          <a:effectLst/>
                        </a:rPr>
                        <a:t>sunfeast</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 /HIN</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9,900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3,009</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2813475004"/>
                  </a:ext>
                </a:extLst>
              </a:tr>
              <a:tr h="278508">
                <a:tc>
                  <a:txBody>
                    <a:bodyPr/>
                    <a:lstStyle/>
                    <a:p>
                      <a:pPr>
                        <a:lnSpc>
                          <a:spcPct val="107000"/>
                        </a:lnSpc>
                        <a:spcAft>
                          <a:spcPts val="750"/>
                        </a:spcAft>
                      </a:pPr>
                      <a:r>
                        <a:rPr lang="en-GB" sz="700">
                          <a:effectLst/>
                        </a:rPr>
                        <a:t>sunfeast biscuits</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INDIA/ENG</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3</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14,800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1,440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1899892418"/>
                  </a:ext>
                </a:extLst>
              </a:tr>
              <a:tr h="278508">
                <a:tc>
                  <a:txBody>
                    <a:bodyPr/>
                    <a:lstStyle/>
                    <a:p>
                      <a:pPr>
                        <a:lnSpc>
                          <a:spcPct val="107000"/>
                        </a:lnSpc>
                        <a:spcAft>
                          <a:spcPts val="750"/>
                        </a:spcAft>
                      </a:pPr>
                      <a:r>
                        <a:rPr lang="en-GB" sz="700">
                          <a:effectLst/>
                        </a:rPr>
                        <a:t>sunfeast biscuits</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 /HIN</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3</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14,800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1,440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2375894837"/>
                  </a:ext>
                </a:extLst>
              </a:tr>
              <a:tr h="278508">
                <a:tc>
                  <a:txBody>
                    <a:bodyPr/>
                    <a:lstStyle/>
                    <a:p>
                      <a:pPr>
                        <a:lnSpc>
                          <a:spcPct val="107000"/>
                        </a:lnSpc>
                        <a:spcAft>
                          <a:spcPts val="750"/>
                        </a:spcAft>
                      </a:pPr>
                      <a:r>
                        <a:rPr lang="en-GB" sz="700">
                          <a:effectLst/>
                        </a:rPr>
                        <a:t>biscuits sunfeast</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 / ENG</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4</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14,800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975</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1321841882"/>
                  </a:ext>
                </a:extLst>
              </a:tr>
              <a:tr h="278508">
                <a:tc>
                  <a:txBody>
                    <a:bodyPr/>
                    <a:lstStyle/>
                    <a:p>
                      <a:pPr>
                        <a:lnSpc>
                          <a:spcPct val="107000"/>
                        </a:lnSpc>
                        <a:spcAft>
                          <a:spcPts val="750"/>
                        </a:spcAft>
                      </a:pPr>
                      <a:r>
                        <a:rPr lang="en-GB" sz="700">
                          <a:effectLst/>
                        </a:rPr>
                        <a:t>sunfeast biscuit</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 / ENG</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4</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14,800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975</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1178662699"/>
                  </a:ext>
                </a:extLst>
              </a:tr>
              <a:tr h="278508">
                <a:tc>
                  <a:txBody>
                    <a:bodyPr/>
                    <a:lstStyle/>
                    <a:p>
                      <a:pPr>
                        <a:lnSpc>
                          <a:spcPct val="107000"/>
                        </a:lnSpc>
                        <a:spcAft>
                          <a:spcPts val="750"/>
                        </a:spcAft>
                      </a:pPr>
                      <a:r>
                        <a:rPr lang="en-GB" sz="700">
                          <a:effectLst/>
                        </a:rPr>
                        <a:t>itc full form</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 /ENG</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40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74,000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155</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376255807"/>
                  </a:ext>
                </a:extLst>
              </a:tr>
              <a:tr h="278508">
                <a:tc>
                  <a:txBody>
                    <a:bodyPr/>
                    <a:lstStyle/>
                    <a:p>
                      <a:pPr>
                        <a:lnSpc>
                          <a:spcPct val="107000"/>
                        </a:lnSpc>
                        <a:spcAft>
                          <a:spcPts val="750"/>
                        </a:spcAft>
                      </a:pPr>
                      <a:r>
                        <a:rPr lang="en-GB" sz="700">
                          <a:effectLst/>
                        </a:rPr>
                        <a:t>sunfeast company</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 /ENG</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480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145</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947185174"/>
                  </a:ext>
                </a:extLst>
              </a:tr>
              <a:tr h="278508">
                <a:tc>
                  <a:txBody>
                    <a:bodyPr/>
                    <a:lstStyle/>
                    <a:p>
                      <a:pPr>
                        <a:lnSpc>
                          <a:spcPct val="107000"/>
                        </a:lnSpc>
                        <a:spcAft>
                          <a:spcPts val="750"/>
                        </a:spcAft>
                      </a:pPr>
                      <a:r>
                        <a:rPr lang="en-GB" sz="700">
                          <a:effectLst/>
                        </a:rPr>
                        <a:t>sunfeast company</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 / HIN</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480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145</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3641036402"/>
                  </a:ext>
                </a:extLst>
              </a:tr>
              <a:tr h="435022">
                <a:tc>
                  <a:txBody>
                    <a:bodyPr/>
                    <a:lstStyle/>
                    <a:p>
                      <a:pPr>
                        <a:lnSpc>
                          <a:spcPct val="107000"/>
                        </a:lnSpc>
                        <a:spcAft>
                          <a:spcPts val="750"/>
                        </a:spcAft>
                      </a:pPr>
                      <a:br>
                        <a:rPr lang="en-GB" sz="700">
                          <a:effectLst/>
                        </a:rPr>
                      </a:br>
                      <a:r>
                        <a:rPr lang="en-GB" sz="700">
                          <a:effectLst/>
                        </a:rPr>
                        <a:t>itc biscuits</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INDIA/ ENG</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5</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a:effectLst/>
                        </a:rPr>
                        <a:t>1,900</a:t>
                      </a:r>
                      <a:endParaRPr lang="en-GB" sz="700">
                        <a:effectLst/>
                        <a:latin typeface="Calibri" panose="020F0502020204030204" pitchFamily="34" charset="0"/>
                        <a:ea typeface="Times New Roman" panose="02020603050405020304"/>
                        <a:cs typeface="Times New Roman" panose="02020603050405020304"/>
                      </a:endParaRPr>
                    </a:p>
                  </a:txBody>
                  <a:tcPr marL="45323" marR="45323" marT="45323" marB="45323"/>
                </a:tc>
                <a:tc>
                  <a:txBody>
                    <a:bodyPr/>
                    <a:lstStyle/>
                    <a:p>
                      <a:pPr>
                        <a:lnSpc>
                          <a:spcPct val="107000"/>
                        </a:lnSpc>
                        <a:spcAft>
                          <a:spcPts val="750"/>
                        </a:spcAft>
                      </a:pPr>
                      <a:r>
                        <a:rPr lang="en-GB" sz="700" dirty="0">
                          <a:effectLst/>
                        </a:rPr>
                        <a:t>89</a:t>
                      </a:r>
                      <a:endParaRPr lang="en-GB" sz="700" dirty="0">
                        <a:effectLst/>
                        <a:latin typeface="Calibri" panose="020F0502020204030204" pitchFamily="34" charset="0"/>
                        <a:ea typeface="Times New Roman" panose="02020603050405020304"/>
                        <a:cs typeface="Times New Roman" panose="02020603050405020304"/>
                      </a:endParaRPr>
                    </a:p>
                  </a:txBody>
                  <a:tcPr marL="45323" marR="45323" marT="45323" marB="45323"/>
                </a:tc>
                <a:extLst>
                  <a:ext uri="{0D108BD9-81ED-4DB2-BD59-A6C34878D82A}">
                    <a16:rowId xmlns:a16="http://schemas.microsoft.com/office/drawing/2014/main" val="2665941770"/>
                  </a:ext>
                </a:extLst>
              </a:tr>
            </a:tbl>
          </a:graphicData>
        </a:graphic>
      </p:graphicFrame>
    </p:spTree>
    <p:extLst>
      <p:ext uri="{BB962C8B-B14F-4D97-AF65-F5344CB8AC3E}">
        <p14:creationId xmlns:p14="http://schemas.microsoft.com/office/powerpoint/2010/main" val="3310227217"/>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D61B523-6922-BD6F-BE87-F2BF9D1D6AA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426" y="133486"/>
            <a:ext cx="3794148" cy="2574950"/>
          </a:xfrm>
          <a:prstGeom prst="rect">
            <a:avLst/>
          </a:prstGeom>
        </p:spPr>
      </p:pic>
      <p:sp>
        <p:nvSpPr>
          <p:cNvPr id="12" name="TextBox 11">
            <a:extLst>
              <a:ext uri="{FF2B5EF4-FFF2-40B4-BE49-F238E27FC236}">
                <a16:creationId xmlns:a16="http://schemas.microsoft.com/office/drawing/2014/main" id="{1220E51B-E5FB-6B58-6A67-19CE4FB4A560}"/>
              </a:ext>
            </a:extLst>
          </p:cNvPr>
          <p:cNvSpPr txBox="1"/>
          <p:nvPr/>
        </p:nvSpPr>
        <p:spPr>
          <a:xfrm>
            <a:off x="4117331" y="123544"/>
            <a:ext cx="4572666" cy="300082"/>
          </a:xfrm>
          <a:prstGeom prst="rect">
            <a:avLst/>
          </a:prstGeom>
          <a:noFill/>
        </p:spPr>
        <p:txBody>
          <a:bodyPr wrap="square">
            <a:spAutoFit/>
          </a:bodyPr>
          <a:lstStyle/>
          <a:p>
            <a:r>
              <a:rPr lang="en-GB" sz="1350" b="1" u="sng"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ANALYSE COMPETITORS KEYWORDS </a:t>
            </a: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938763B-2258-1745-CE93-1A8728892C28}"/>
              </a:ext>
            </a:extLst>
          </p:cNvPr>
          <p:cNvSpPr txBox="1"/>
          <p:nvPr/>
        </p:nvSpPr>
        <p:spPr>
          <a:xfrm>
            <a:off x="4117331" y="400543"/>
            <a:ext cx="4572666" cy="300082"/>
          </a:xfrm>
          <a:prstGeom prst="rect">
            <a:avLst/>
          </a:prstGeom>
          <a:noFill/>
        </p:spPr>
        <p:txBody>
          <a:bodyPr wrap="square">
            <a:spAutoFit/>
          </a:bodyPr>
          <a:lstStyle/>
          <a:p>
            <a:r>
              <a:rPr lang="en-GB" sz="1350" u="sng" dirty="0">
                <a:solidFill>
                  <a:srgbClr val="000000"/>
                </a:solidFill>
                <a:latin typeface="Arial" panose="020B0604020202020204" pitchFamily="34" charset="0"/>
                <a:ea typeface="Times New Roman" panose="02020603050405020304" pitchFamily="18" charset="0"/>
              </a:rPr>
              <a:t>Competitors</a:t>
            </a:r>
            <a:endParaRPr lang="en-US" sz="1350" dirty="0"/>
          </a:p>
        </p:txBody>
      </p:sp>
      <p:sp>
        <p:nvSpPr>
          <p:cNvPr id="16" name="TextBox 15">
            <a:extLst>
              <a:ext uri="{FF2B5EF4-FFF2-40B4-BE49-F238E27FC236}">
                <a16:creationId xmlns:a16="http://schemas.microsoft.com/office/drawing/2014/main" id="{FF23537D-C41F-AAB4-E9B1-E9B39ACDCD75}"/>
              </a:ext>
            </a:extLst>
          </p:cNvPr>
          <p:cNvSpPr txBox="1"/>
          <p:nvPr/>
        </p:nvSpPr>
        <p:spPr>
          <a:xfrm>
            <a:off x="4047686" y="720226"/>
            <a:ext cx="4572666" cy="1500475"/>
          </a:xfrm>
          <a:prstGeom prst="rect">
            <a:avLst/>
          </a:prstGeom>
          <a:noFill/>
        </p:spPr>
        <p:txBody>
          <a:bodyPr wrap="square">
            <a:spAutoFit/>
          </a:bodyPr>
          <a:lstStyle/>
          <a:p>
            <a:pPr>
              <a:lnSpc>
                <a:spcPct val="107000"/>
              </a:lnSpc>
              <a:spcAft>
                <a:spcPts val="600"/>
              </a:spcAft>
            </a:pPr>
            <a:r>
              <a:rPr lang="en-GB" sz="1350" u="sng" dirty="0">
                <a:solidFill>
                  <a:srgbClr val="000000"/>
                </a:solidFill>
                <a:latin typeface="Arial" panose="020B0604020202020204" pitchFamily="34" charset="0"/>
                <a:ea typeface="Times New Roman" panose="02020603050405020304" pitchFamily="18" charset="0"/>
                <a:cs typeface="Times New Roman" panose="02020603050405020304" pitchFamily="18" charset="0"/>
                <a:hlinkClick r:id="rId3"/>
              </a:rPr>
              <a:t>www.asianfoodfactory.com</a:t>
            </a:r>
            <a:r>
              <a:rPr lang="en-US" sz="1350" u="sng"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3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Asian Food </a:t>
            </a: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600"/>
              </a:spcAft>
            </a:pPr>
            <a:r>
              <a:rPr lang="en-GB" sz="1350" u="sng" dirty="0">
                <a:solidFill>
                  <a:srgbClr val="000000"/>
                </a:solidFill>
                <a:latin typeface="Arial" panose="020B0604020202020204" pitchFamily="34" charset="0"/>
                <a:ea typeface="Times New Roman" panose="02020603050405020304" pitchFamily="18" charset="0"/>
                <a:cs typeface="Times New Roman" panose="02020603050405020304" pitchFamily="18" charset="0"/>
                <a:hlinkClick r:id="rId4"/>
              </a:rPr>
              <a:t>www.darkfantasycreation.com</a:t>
            </a:r>
            <a:r>
              <a:rPr lang="en-US" sz="13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 Dark Fantasy </a:t>
            </a: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600"/>
              </a:spcAft>
            </a:pPr>
            <a:r>
              <a:rPr lang="en-GB" sz="1350" u="sng" dirty="0">
                <a:solidFill>
                  <a:srgbClr val="000000"/>
                </a:solidFill>
                <a:latin typeface="Arial" panose="020B0604020202020204" pitchFamily="34" charset="0"/>
                <a:ea typeface="Times New Roman" panose="02020603050405020304" pitchFamily="18" charset="0"/>
                <a:cs typeface="Times New Roman" panose="02020603050405020304" pitchFamily="18" charset="0"/>
                <a:hlinkClick r:id="rId5"/>
              </a:rPr>
              <a:t>www.fcbulka.com</a:t>
            </a:r>
            <a:r>
              <a:rPr lang="en-US" sz="13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 FcBulka</a:t>
            </a: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600"/>
              </a:spcAft>
            </a:pPr>
            <a:r>
              <a:rPr lang="en-GB" sz="1350" u="sng" dirty="0">
                <a:solidFill>
                  <a:srgbClr val="000000"/>
                </a:solidFill>
                <a:latin typeface="Arial" panose="020B0604020202020204" pitchFamily="34" charset="0"/>
                <a:ea typeface="Times New Roman" panose="02020603050405020304" pitchFamily="18" charset="0"/>
                <a:cs typeface="Times New Roman" panose="02020603050405020304" pitchFamily="18" charset="0"/>
                <a:hlinkClick r:id="rId6"/>
              </a:rPr>
              <a:t>www.kitchenclubindia.com</a:t>
            </a:r>
            <a:r>
              <a:rPr lang="en-GB" sz="13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3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Kitchen Club India</a:t>
            </a: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600"/>
              </a:spcAft>
            </a:pPr>
            <a:r>
              <a:rPr lang="en-GB" sz="1350" u="sng" dirty="0">
                <a:solidFill>
                  <a:srgbClr val="000000"/>
                </a:solidFill>
                <a:latin typeface="Arial" panose="020B0604020202020204" pitchFamily="34" charset="0"/>
                <a:ea typeface="Times New Roman" panose="02020603050405020304" pitchFamily="18" charset="0"/>
                <a:cs typeface="Times New Roman" panose="02020603050405020304" pitchFamily="18" charset="0"/>
                <a:hlinkClick r:id="rId7"/>
              </a:rPr>
              <a:t>www.parleproducts.com</a:t>
            </a:r>
            <a:r>
              <a:rPr lang="en-GB" sz="13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3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Parle Products </a:t>
            </a: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B92E1A1-CFB0-9276-1975-D734817F4D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78041" y="2197409"/>
            <a:ext cx="4711957" cy="2684048"/>
          </a:xfrm>
          <a:prstGeom prst="rect">
            <a:avLst/>
          </a:prstGeom>
        </p:spPr>
      </p:pic>
      <p:pic>
        <p:nvPicPr>
          <p:cNvPr id="5" name="Content Placeholder 5">
            <a:extLst>
              <a:ext uri="{FF2B5EF4-FFF2-40B4-BE49-F238E27FC236}">
                <a16:creationId xmlns:a16="http://schemas.microsoft.com/office/drawing/2014/main" id="{6099F92B-395C-B6BD-6AC6-0FF12FAA2D9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2426" y="2764712"/>
            <a:ext cx="3855614" cy="2116745"/>
          </a:xfrm>
          <a:prstGeom prst="rect">
            <a:avLst/>
          </a:prstGeom>
        </p:spPr>
      </p:pic>
    </p:spTree>
    <p:extLst>
      <p:ext uri="{BB962C8B-B14F-4D97-AF65-F5344CB8AC3E}">
        <p14:creationId xmlns:p14="http://schemas.microsoft.com/office/powerpoint/2010/main" val="24769964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1BA398-146C-3F21-1F2F-E04E512C12F9}"/>
              </a:ext>
            </a:extLst>
          </p:cNvPr>
          <p:cNvSpPr>
            <a:spLocks noGrp="1"/>
          </p:cNvSpPr>
          <p:nvPr>
            <p:ph idx="1"/>
          </p:nvPr>
        </p:nvSpPr>
        <p:spPr>
          <a:xfrm>
            <a:off x="628650" y="153200"/>
            <a:ext cx="7886700" cy="4909038"/>
          </a:xfrm>
        </p:spPr>
        <p:txBody>
          <a:bodyPr>
            <a:normAutofit fontScale="92500"/>
          </a:bodyPr>
          <a:lstStyle/>
          <a:p>
            <a:pPr indent="0" marL="0">
              <a:buNone/>
            </a:pPr>
            <a:r>
              <a:rPr b="1" dirty="0" lang="en-US" u="sng"/>
              <a:t>LONG TAIL KEYWORD- </a:t>
            </a:r>
          </a:p>
          <a:p>
            <a:pPr indent="0" marL="0">
              <a:buNone/>
            </a:pPr>
            <a:r>
              <a:rPr dirty="0" lang="en-GB">
                <a:latin charset="0" panose="02000000000000000000" pitchFamily="2" typeface="Roboto"/>
              </a:rPr>
              <a:t>Long-tail keywords are longer and more specific keyword phrases that visitors are more likely to use when they're closer to a point of purchase or when they're using voice search. Most long-tail keywords have lower search volume than short or “head” keywords.</a:t>
            </a:r>
            <a:endParaRPr dirty="0" lang="en-US">
              <a:latin charset="0" panose="02000000000000000000" pitchFamily="2" typeface="Roboto"/>
            </a:endParaRPr>
          </a:p>
          <a:p>
            <a:pPr indent="0" marL="0">
              <a:buNone/>
            </a:pPr>
            <a:r>
              <a:rPr dirty="0" lang="en-US" u="sng">
                <a:latin charset="0" panose="02000000000000000000" pitchFamily="2" typeface="Roboto"/>
              </a:rPr>
              <a:t>Long Tail Keywords for SUNFEAST- </a:t>
            </a:r>
          </a:p>
          <a:p>
            <a:r>
              <a:rPr dirty="0" lang="en-US">
                <a:solidFill>
                  <a:srgbClr val="000000"/>
                </a:solidFill>
                <a:latin typeface="inherit"/>
                <a:ea charset="0" panose="02020603050405020304" pitchFamily="18" typeface="Times New Roman"/>
                <a:cs charset="0" panose="020B0604020202020204" pitchFamily="34" typeface="Arial"/>
              </a:rPr>
              <a:t>sunfeast</a:t>
            </a:r>
            <a:r>
              <a:rPr dirty="0" lang="en-GB">
                <a:solidFill>
                  <a:srgbClr val="000000"/>
                </a:solidFill>
                <a:latin typeface="inherit"/>
                <a:ea charset="0" panose="02020603050405020304" pitchFamily="18" typeface="Times New Roman"/>
                <a:cs charset="0" panose="020B0604020202020204" pitchFamily="34" typeface="Arial"/>
              </a:rPr>
              <a:t> biscuits</a:t>
            </a:r>
            <a:endParaRPr dirty="0" lang="en-US">
              <a:solidFill>
                <a:srgbClr val="000000"/>
              </a:solidFill>
              <a:latin typeface="inherit"/>
              <a:ea charset="0" panose="02020603050405020304" pitchFamily="18" typeface="Times New Roman"/>
              <a:cs charset="0" panose="020B0604020202020204" pitchFamily="34" typeface="Arial"/>
            </a:endParaRPr>
          </a:p>
          <a:p>
            <a:r>
              <a:rPr dirty="0" lang="en-GB">
                <a:solidFill>
                  <a:srgbClr val="000000"/>
                </a:solidFill>
                <a:latin typeface="inherit"/>
                <a:ea charset="0" panose="02020603050405020304" pitchFamily="18" typeface="Times New Roman"/>
                <a:cs charset="0" panose="020B0604020202020204" pitchFamily="34" typeface="Arial"/>
              </a:rPr>
              <a:t>sunfeast dark fantasy</a:t>
            </a:r>
            <a:endParaRPr dirty="0" lang="en-US">
              <a:solidFill>
                <a:srgbClr val="000000"/>
              </a:solidFill>
              <a:latin typeface="inherit"/>
              <a:ea charset="0" panose="02020603050405020304" pitchFamily="18" typeface="Times New Roman"/>
              <a:cs charset="0" panose="020B0604020202020204" pitchFamily="34" typeface="Arial"/>
            </a:endParaRPr>
          </a:p>
          <a:p>
            <a:r>
              <a:rPr dirty="0" lang="en-GB">
                <a:solidFill>
                  <a:srgbClr val="000000"/>
                </a:solidFill>
                <a:latin typeface="inherit"/>
                <a:ea charset="0" panose="02020603050405020304" pitchFamily="18" typeface="Times New Roman"/>
                <a:cs charset="0" panose="020B0604020202020204" pitchFamily="34" typeface="Arial"/>
              </a:rPr>
              <a:t>sunfeast mango smoothie</a:t>
            </a:r>
            <a:endParaRPr dirty="0" lang="en-GB">
              <a:latin charset="0" panose="020F0502020204030204" pitchFamily="34" typeface="Calibri"/>
              <a:ea charset="0" panose="02020603050405020304" pitchFamily="18" typeface="Times New Roman"/>
              <a:cs charset="0" panose="02020603050405020304" pitchFamily="18" typeface="Times New Roman"/>
            </a:endParaRPr>
          </a:p>
          <a:p>
            <a:r>
              <a:rPr dirty="0" lang="en-GB">
                <a:solidFill>
                  <a:srgbClr val="000000"/>
                </a:solidFill>
                <a:latin typeface="inherit"/>
                <a:ea charset="0" panose="02020603050405020304" pitchFamily="18" typeface="Times New Roman"/>
                <a:cs charset="0" panose="020B0604020202020204" pitchFamily="34" typeface="Arial"/>
              </a:rPr>
              <a:t>sunfeast all rounder</a:t>
            </a:r>
            <a:endParaRPr dirty="0" lang="en-GB">
              <a:latin charset="0" panose="020F0502020204030204" pitchFamily="34" typeface="Calibri"/>
              <a:ea charset="0" panose="02020603050405020304" pitchFamily="18" typeface="Times New Roman"/>
              <a:cs charset="0" panose="02020603050405020304" pitchFamily="18" typeface="Times New Roman"/>
            </a:endParaRPr>
          </a:p>
          <a:p>
            <a:r>
              <a:rPr dirty="0" lang="en-GB">
                <a:solidFill>
                  <a:srgbClr val="000000"/>
                </a:solidFill>
                <a:latin typeface="inherit"/>
                <a:ea panose="02020603050405020304" typeface="Times New Roman"/>
                <a:cs panose="02020603050405020304" typeface="Times New Roman"/>
              </a:rPr>
              <a:t>is sunfeast dark fantasy halal</a:t>
            </a:r>
            <a:endParaRPr dirty="0" lang="en-GB">
              <a:latin charset="0" panose="020F0502020204030204" pitchFamily="34" typeface="Calibri"/>
              <a:ea panose="02020603050405020304" typeface="Times New Roman"/>
              <a:cs panose="02020603050405020304" typeface="Times New Roman"/>
            </a:endParaRPr>
          </a:p>
          <a:p>
            <a:r>
              <a:rPr dirty="0" lang="en-GB">
                <a:solidFill>
                  <a:srgbClr val="000000"/>
                </a:solidFill>
                <a:latin typeface="inherit"/>
                <a:ea panose="02020603050405020304" typeface="Times New Roman"/>
                <a:cs panose="02020603050405020304" typeface="Times New Roman"/>
              </a:rPr>
              <a:t>how to make sunfeast pasta</a:t>
            </a:r>
            <a:endParaRPr dirty="0" lang="en-GB">
              <a:latin charset="0" panose="020F0502020204030204" pitchFamily="34" typeface="Calibri"/>
              <a:ea panose="02020603050405020304" typeface="Times New Roman"/>
              <a:cs panose="02020603050405020304" typeface="Times New Roman"/>
            </a:endParaRPr>
          </a:p>
          <a:p>
            <a:r>
              <a:rPr dirty="0" lang="en-GB">
                <a:solidFill>
                  <a:srgbClr val="000000"/>
                </a:solidFill>
                <a:latin typeface="inherit"/>
                <a:ea panose="02020603050405020304" typeface="Times New Roman"/>
                <a:cs panose="02020603050405020304" typeface="Times New Roman"/>
              </a:rPr>
              <a:t>how to make sunfeast yippee pasta</a:t>
            </a:r>
            <a:endParaRPr dirty="0" lang="en-GB">
              <a:latin charset="0" panose="020F0502020204030204" pitchFamily="34" typeface="Calibri"/>
              <a:ea panose="02020603050405020304" typeface="Times New Roman"/>
              <a:cs panose="02020603050405020304" typeface="Times New Roman"/>
            </a:endParaRPr>
          </a:p>
          <a:p>
            <a:r>
              <a:rPr dirty="0" lang="en-GB">
                <a:solidFill>
                  <a:srgbClr val="000000"/>
                </a:solidFill>
                <a:latin typeface="inherit"/>
                <a:ea panose="02020603050405020304" typeface="Times New Roman"/>
                <a:cs panose="02020603050405020304" typeface="Times New Roman"/>
              </a:rPr>
              <a:t>how to make sunfeast pasta treat</a:t>
            </a:r>
            <a:endParaRPr dirty="0" lang="en-GB">
              <a:latin charset="0" panose="020F0502020204030204" pitchFamily="34" typeface="Calibri"/>
              <a:ea panose="02020603050405020304" typeface="Times New Roman"/>
              <a:cs panose="02020603050405020304" typeface="Times New Roman"/>
            </a:endParaRPr>
          </a:p>
          <a:p>
            <a:r>
              <a:rPr dirty="0" lang="en-GB">
                <a:solidFill>
                  <a:srgbClr val="000000"/>
                </a:solidFill>
                <a:latin typeface="inherit"/>
                <a:ea panose="02020603050405020304" typeface="Times New Roman"/>
                <a:cs panose="02020603050405020304" typeface="Times New Roman"/>
              </a:rPr>
              <a:t>how many biscuits in sunfeast dark fantasy</a:t>
            </a:r>
            <a:endParaRPr dirty="0" lang="en-GB">
              <a:latin charset="0" panose="020F0502020204030204" pitchFamily="34" typeface="Calibri"/>
              <a:ea panose="02020603050405020304" typeface="Times New Roman"/>
              <a:cs panose="02020603050405020304" typeface="Times New Roman"/>
            </a:endParaRPr>
          </a:p>
          <a:p>
            <a:r>
              <a:rPr dirty="0" lang="en-GB">
                <a:solidFill>
                  <a:srgbClr val="000000"/>
                </a:solidFill>
                <a:latin typeface="inherit"/>
                <a:ea panose="02020603050405020304" typeface="Times New Roman"/>
                <a:cs charset="0" panose="020B0604020202020204" pitchFamily="34" typeface="Arial"/>
              </a:rPr>
              <a:t>sunfeast products</a:t>
            </a:r>
            <a:endParaRPr dirty="0" lang="en-GB">
              <a:latin charset="0" panose="020F0502020204030204" pitchFamily="34" typeface="Calibri"/>
              <a:ea panose="02020603050405020304" typeface="Times New Roman"/>
              <a:cs panose="02020603050405020304" typeface="Times New Roman"/>
            </a:endParaRPr>
          </a:p>
          <a:p>
            <a:r>
              <a:rPr dirty="0" err="1" lang="en-GB">
                <a:solidFill>
                  <a:srgbClr val="000000"/>
                </a:solidFill>
                <a:latin typeface="inherit"/>
                <a:ea charset="0" panose="02020603050405020304" pitchFamily="18" typeface="Times New Roman"/>
                <a:cs charset="0" panose="020B0604020202020204" pitchFamily="34" typeface="Arial"/>
              </a:rPr>
              <a:t>itc</a:t>
            </a:r>
            <a:r>
              <a:rPr dirty="0" lang="en-GB">
                <a:solidFill>
                  <a:srgbClr val="000000"/>
                </a:solidFill>
                <a:latin typeface="inherit"/>
                <a:ea charset="0" panose="02020603050405020304" pitchFamily="18" typeface="Times New Roman"/>
                <a:cs charset="0" panose="020B0604020202020204" pitchFamily="34" typeface="Arial"/>
              </a:rPr>
              <a:t> biscuits</a:t>
            </a:r>
            <a:endParaRPr dirty="0" lang="en-GB">
              <a:latin charset="0" panose="020F0502020204030204" pitchFamily="34" typeface="Calibri"/>
              <a:ea charset="0" panose="02020603050405020304" pitchFamily="18" typeface="Times New Roman"/>
              <a:cs charset="0" panose="02020603050405020304" pitchFamily="18" typeface="Times New Roman"/>
            </a:endParaRPr>
          </a:p>
          <a:p>
            <a:r>
              <a:rPr dirty="0" err="1" lang="en-GB">
                <a:solidFill>
                  <a:srgbClr val="000000"/>
                </a:solidFill>
                <a:latin typeface="inherit"/>
                <a:ea charset="0" panose="02020603050405020304" pitchFamily="18" typeface="Times New Roman"/>
                <a:cs charset="0" panose="020B0604020202020204" pitchFamily="34" typeface="Arial"/>
              </a:rPr>
              <a:t>itc</a:t>
            </a:r>
            <a:r>
              <a:rPr dirty="0" lang="en-GB">
                <a:solidFill>
                  <a:srgbClr val="000000"/>
                </a:solidFill>
                <a:latin typeface="inherit"/>
                <a:ea charset="0" panose="02020603050405020304" pitchFamily="18" typeface="Times New Roman"/>
                <a:cs charset="0" panose="020B0604020202020204" pitchFamily="34" typeface="Arial"/>
              </a:rPr>
              <a:t> biscuits brands</a:t>
            </a:r>
            <a:endParaRPr dirty="0" lang="en-GB">
              <a:latin charset="0" panose="020F0502020204030204" pitchFamily="34" typeface="Calibri"/>
              <a:ea charset="0" panose="02020603050405020304" pitchFamily="18" typeface="Times New Roman"/>
              <a:cs charset="0" panose="02020603050405020304" pitchFamily="18" typeface="Times New Roman"/>
            </a:endParaRPr>
          </a:p>
          <a:p>
            <a:r>
              <a:rPr dirty="0" err="1" lang="en-GB">
                <a:solidFill>
                  <a:srgbClr val="000000"/>
                </a:solidFill>
                <a:latin typeface="inherit"/>
                <a:ea charset="0" panose="02020603050405020304" pitchFamily="18" typeface="Times New Roman"/>
                <a:cs charset="0" panose="020B0604020202020204" pitchFamily="34" typeface="Arial"/>
              </a:rPr>
              <a:t>itc</a:t>
            </a:r>
            <a:r>
              <a:rPr dirty="0" lang="en-GB">
                <a:solidFill>
                  <a:srgbClr val="000000"/>
                </a:solidFill>
                <a:latin typeface="inherit"/>
                <a:ea charset="0" panose="02020603050405020304" pitchFamily="18" typeface="Times New Roman"/>
                <a:cs charset="0" panose="020B0604020202020204" pitchFamily="34" typeface="Arial"/>
              </a:rPr>
              <a:t> biscuits list</a:t>
            </a:r>
            <a:endParaRPr dirty="0" lang="en-GB">
              <a:latin charset="0" panose="020F0502020204030204" pitchFamily="34" typeface="Calibri"/>
              <a:ea charset="0" panose="02020603050405020304" pitchFamily="18" typeface="Times New Roman"/>
              <a:cs charset="0" panose="02020603050405020304" pitchFamily="18" typeface="Times New Roman"/>
            </a:endParaRPr>
          </a:p>
          <a:p>
            <a:pPr indent="0" marL="0">
              <a:buNone/>
            </a:pPr>
            <a:endParaRPr dirty="0" lang="en-GB">
              <a:latin charset="0" panose="020F0502020204030204" pitchFamily="34" typeface="Calibri"/>
              <a:ea charset="0" panose="02020603050405020304" pitchFamily="18" typeface="Times New Roman"/>
              <a:cs charset="0" panose="02020603050405020304" pitchFamily="18" typeface="Times New Roman"/>
            </a:endParaRPr>
          </a:p>
          <a:p>
            <a:pPr indent="0" marL="0">
              <a:buNone/>
            </a:pPr>
            <a:endParaRPr dirty="0" lang="en-US">
              <a:solidFill>
                <a:srgbClr val="000000"/>
              </a:solidFill>
              <a:latin typeface="inherit"/>
              <a:ea charset="0" panose="02020603050405020304" pitchFamily="18" typeface="Times New Roman"/>
              <a:cs charset="0" panose="020B0604020202020204" pitchFamily="34" typeface="Arial"/>
            </a:endParaRPr>
          </a:p>
          <a:p>
            <a:pPr indent="0" marL="0">
              <a:buNone/>
            </a:pPr>
            <a:endParaRPr dirty="0" lang="en-GB">
              <a:latin charset="0" panose="020F0502020204030204" pitchFamily="34" typeface="Calibri"/>
              <a:ea charset="0" panose="02020603050405020304" pitchFamily="18" typeface="Times New Roman"/>
              <a:cs charset="0" panose="02020603050405020304" pitchFamily="18" typeface="Times New Roman"/>
            </a:endParaRPr>
          </a:p>
          <a:p>
            <a:pPr indent="0" marL="0">
              <a:buNone/>
            </a:pPr>
            <a:endParaRPr dirty="0" lang="en-US"/>
          </a:p>
        </p:txBody>
      </p:sp>
      <p:pic>
        <p:nvPicPr>
          <p:cNvPr id="2" name="Picture 3">
            <a:extLst>
              <a:ext uri="{FF2B5EF4-FFF2-40B4-BE49-F238E27FC236}">
                <a16:creationId xmlns:a16="http://schemas.microsoft.com/office/drawing/2014/main" id="{EB3E3534-BF9A-85DB-F83F-3350706B5517}"/>
              </a:ext>
            </a:extLst>
          </p:cNvPr>
          <p:cNvPicPr>
            <a:picLocks noChangeAspect="1"/>
          </p:cNvPicPr>
          <p:nvPr/>
        </p:nvPicPr>
        <p:blipFill rotWithShape="1">
          <a:blip r:embed="rId2">
            <a:extLst>
              <a:ext uri="{28A0092B-C50C-407E-A947-70E740481C1C}">
                <a14:useLocalDpi xmlns:a14="http://schemas.microsoft.com/office/drawing/2010/main" val="0"/>
              </a:ext>
            </a:extLst>
          </a:blip>
          <a:srcRect l="55"/>
          <a:stretch/>
        </p:blipFill>
        <p:spPr>
          <a:xfrm>
            <a:off x="3976521" y="1079500"/>
            <a:ext cx="2300876" cy="4064000"/>
          </a:xfrm>
          <a:prstGeom prst="rect">
            <a:avLst/>
          </a:prstGeom>
        </p:spPr>
      </p:pic>
      <p:pic>
        <p:nvPicPr>
          <p:cNvPr id="4" name="Picture 4">
            <a:extLst>
              <a:ext uri="{FF2B5EF4-FFF2-40B4-BE49-F238E27FC236}">
                <a16:creationId xmlns:a16="http://schemas.microsoft.com/office/drawing/2014/main" id="{4644E9FB-4294-0863-BD60-834CD7DEE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508" y="1038869"/>
            <a:ext cx="3110523" cy="4064000"/>
          </a:xfrm>
          <a:prstGeom prst="rect">
            <a:avLst/>
          </a:prstGeom>
        </p:spPr>
      </p:pic>
    </p:spTree>
    <p:extLst>
      <p:ext uri="{BB962C8B-B14F-4D97-AF65-F5344CB8AC3E}">
        <p14:creationId xmlns:p14="http://schemas.microsoft.com/office/powerpoint/2010/main" val="448533051"/>
      </p:ext>
    </p:extLst>
  </p:cSld>
  <p:clrMapOvr>
    <a:masterClrMapping/>
  </p:clrMapOvr>
  <mc:AlternateContent xmlns:mc="http://schemas.openxmlformats.org/markup-compatibility/2006" xmlns:p14="http://schemas.microsoft.com/office/powerpoint/2010/main">
    <mc:Choice Requires="p14">
      <p:transition p14:dur="1200" spd="slow">
        <p14:prism/>
      </p:transition>
    </mc:Choice>
    <mc:Fallback xmlns="">
      <p:transition spd="slow">
        <p:fade/>
      </p:transition>
    </mc:Fallback>
  </mc:AlternateContent>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C5F4D6-8BEE-05F6-3095-E6778AE91BB7}"/>
              </a:ext>
            </a:extLst>
          </p:cNvPr>
          <p:cNvSpPr>
            <a:spLocks noGrp="1"/>
          </p:cNvSpPr>
          <p:nvPr>
            <p:ph idx="1"/>
          </p:nvPr>
        </p:nvSpPr>
        <p:spPr>
          <a:xfrm>
            <a:off x="628650" y="173182"/>
            <a:ext cx="7886700" cy="4822448"/>
          </a:xfrm>
        </p:spPr>
        <p:txBody>
          <a:bodyPr>
            <a:normAutofit/>
          </a:bodyPr>
          <a:lstStyle/>
          <a:p>
            <a:pPr indent="0" marL="0">
              <a:buNone/>
            </a:pPr>
            <a:r>
              <a:rPr b="1" dirty="0" lang="en-US" u="sng"/>
              <a:t>ON PAGE OPTIMIZATION- </a:t>
            </a:r>
          </a:p>
        </p:txBody>
      </p:sp>
      <p:sp>
        <p:nvSpPr>
          <p:cNvPr id="4" name="TextBox 3">
            <a:extLst>
              <a:ext uri="{FF2B5EF4-FFF2-40B4-BE49-F238E27FC236}">
                <a16:creationId xmlns:a16="http://schemas.microsoft.com/office/drawing/2014/main" id="{954D0933-E35D-AD15-19B6-87FDDBE2C64F}"/>
              </a:ext>
            </a:extLst>
          </p:cNvPr>
          <p:cNvSpPr txBox="1"/>
          <p:nvPr/>
        </p:nvSpPr>
        <p:spPr>
          <a:xfrm>
            <a:off x="216446" y="350857"/>
            <a:ext cx="8378336" cy="1754326"/>
          </a:xfrm>
          <a:prstGeom prst="rect">
            <a:avLst/>
          </a:prstGeom>
          <a:noFill/>
        </p:spPr>
        <p:txBody>
          <a:bodyPr wrap="square">
            <a:spAutoFit/>
          </a:bodyPr>
          <a:lstStyle/>
          <a:p>
            <a:r>
              <a:rPr dirty="0" lang="en-GB" sz="1350">
                <a:solidFill>
                  <a:srgbClr val="000000"/>
                </a:solidFill>
                <a:latin typeface="Inter"/>
              </a:rPr>
              <a:t>On-page SEO (sometimes called on-site SEO) is the process of optimizing parts of your webpages so they rank higher on search engines and get more search engine traffic.</a:t>
            </a:r>
            <a:endParaRPr dirty="0" lang="en-US" sz="1350">
              <a:solidFill>
                <a:srgbClr val="000000"/>
              </a:solidFill>
              <a:latin typeface="Inter"/>
            </a:endParaRPr>
          </a:p>
          <a:p>
            <a:r>
              <a:rPr dirty="0" lang="en-US" sz="1350" u="sng">
                <a:solidFill>
                  <a:srgbClr val="000000"/>
                </a:solidFill>
                <a:latin typeface="Inter"/>
              </a:rPr>
              <a:t>META TAG OPTIMIZATION AND CONTENT OPTIMIZATION- </a:t>
            </a:r>
          </a:p>
          <a:p>
            <a:r>
              <a:rPr dirty="0" lang="en-GB" sz="1350">
                <a:latin charset="0" panose="020B0503020203020204" pitchFamily="34" typeface="PT Sans"/>
              </a:rPr>
              <a:t>Meta tags are invisible tags that provide data about your page to search engines and website visitors. </a:t>
            </a:r>
            <a:endParaRPr dirty="0" lang="en-US" sz="1350">
              <a:latin charset="0" panose="020B0503020203020204" pitchFamily="34" typeface="PT Sans"/>
            </a:endParaRPr>
          </a:p>
          <a:p>
            <a:r>
              <a:rPr dirty="0" lang="en-GB" sz="1350">
                <a:latin typeface="Google Sans"/>
              </a:rPr>
              <a:t>Content optimization is the process of making sure content is written in a way that it can reach the largest possible target audience. The process of optimizing content should include making sure associated keywords are present, adding meta and title tags, and relevant links.</a:t>
            </a:r>
            <a:endParaRPr dirty="0" lang="en-US" sz="1350">
              <a:latin typeface="Google Sans"/>
            </a:endParaRPr>
          </a:p>
          <a:p>
            <a:endParaRPr dirty="0" lang="en-US" sz="1350">
              <a:latin charset="0" panose="020B0503020203020204" pitchFamily="34" typeface="PT Sans"/>
            </a:endParaRPr>
          </a:p>
        </p:txBody>
      </p:sp>
      <p:pic>
        <p:nvPicPr>
          <p:cNvPr id="2" name="Picture 4">
            <a:extLst>
              <a:ext uri="{FF2B5EF4-FFF2-40B4-BE49-F238E27FC236}">
                <a16:creationId xmlns:a16="http://schemas.microsoft.com/office/drawing/2014/main" id="{640CA562-29CE-D451-E9E8-B0F3188F5894}"/>
              </a:ext>
            </a:extLst>
          </p:cNvPr>
          <p:cNvPicPr>
            <a:picLocks noChangeAspect="1"/>
          </p:cNvPicPr>
          <p:nvPr/>
        </p:nvPicPr>
        <p:blipFill rotWithShape="1">
          <a:blip r:embed="rId2">
            <a:extLst>
              <a:ext uri="{28A0092B-C50C-407E-A947-70E740481C1C}">
                <a14:useLocalDpi xmlns:a14="http://schemas.microsoft.com/office/drawing/2010/main" val="0"/>
              </a:ext>
            </a:extLst>
          </a:blip>
          <a:srcRect b="90" l="34" r="8"/>
          <a:stretch/>
        </p:blipFill>
        <p:spPr>
          <a:xfrm>
            <a:off x="203238" y="1936824"/>
            <a:ext cx="4406447" cy="3145397"/>
          </a:xfrm>
          <a:prstGeom prst="rect">
            <a:avLst/>
          </a:prstGeom>
        </p:spPr>
      </p:pic>
      <p:pic>
        <p:nvPicPr>
          <p:cNvPr id="5" name="Picture 5">
            <a:extLst>
              <a:ext uri="{FF2B5EF4-FFF2-40B4-BE49-F238E27FC236}">
                <a16:creationId xmlns:a16="http://schemas.microsoft.com/office/drawing/2014/main" id="{00909B29-D2EA-22A8-1861-5F25BDF63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822" y="1733838"/>
            <a:ext cx="4101873" cy="3348382"/>
          </a:xfrm>
          <a:prstGeom prst="rect">
            <a:avLst/>
          </a:prstGeom>
        </p:spPr>
      </p:pic>
    </p:spTree>
    <p:extLst>
      <p:ext uri="{BB962C8B-B14F-4D97-AF65-F5344CB8AC3E}">
        <p14:creationId xmlns:p14="http://schemas.microsoft.com/office/powerpoint/2010/main" val="3107586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spd="slow">
        <p159:morph option="byObject"/>
      </p:transition>
    </mc:Choice>
    <mc:Fallback xmlns="">
      <p:transition spd="slow">
        <p:fade/>
      </p:transition>
    </mc:Fallback>
  </mc:AlternateContent>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CF54A8-5064-BBB6-C508-00B33EAB7810}"/>
              </a:ext>
            </a:extLst>
          </p:cNvPr>
          <p:cNvSpPr>
            <a:spLocks noGrp="1"/>
          </p:cNvSpPr>
          <p:nvPr>
            <p:ph idx="1"/>
          </p:nvPr>
        </p:nvSpPr>
        <p:spPr>
          <a:xfrm>
            <a:off x="246451" y="166521"/>
            <a:ext cx="8268899" cy="4822448"/>
          </a:xfrm>
        </p:spPr>
        <p:txBody>
          <a:bodyPr>
            <a:normAutofit/>
          </a:bodyPr>
          <a:lstStyle/>
          <a:p>
            <a:pPr indent="0" marL="0">
              <a:buNone/>
            </a:pPr>
            <a:r>
              <a:rPr b="1" dirty="0" lang="en-US" u="sng"/>
              <a:t>PROCESS FOR CONDUCTING KEYWORD RESEARCH </a:t>
            </a:r>
            <a:endParaRPr b="1" dirty="0" lang="en-US"/>
          </a:p>
        </p:txBody>
      </p:sp>
      <p:sp>
        <p:nvSpPr>
          <p:cNvPr id="4" name="TextBox 3">
            <a:extLst>
              <a:ext uri="{FF2B5EF4-FFF2-40B4-BE49-F238E27FC236}">
                <a16:creationId xmlns:a16="http://schemas.microsoft.com/office/drawing/2014/main" id="{B1617FEF-B7EF-CF7A-C988-D365B76922FD}"/>
              </a:ext>
            </a:extLst>
          </p:cNvPr>
          <p:cNvSpPr txBox="1"/>
          <p:nvPr/>
        </p:nvSpPr>
        <p:spPr>
          <a:xfrm>
            <a:off x="191499" y="368278"/>
            <a:ext cx="4572666" cy="526876"/>
          </a:xfrm>
          <a:prstGeom prst="rect">
            <a:avLst/>
          </a:prstGeom>
          <a:noFill/>
        </p:spPr>
        <p:txBody>
          <a:bodyPr wrap="square">
            <a:spAutoFit/>
          </a:bodyPr>
          <a:lstStyle/>
          <a:p>
            <a:pPr>
              <a:lnSpc>
                <a:spcPct val="107000"/>
              </a:lnSpc>
              <a:spcAft>
                <a:spcPts val="600"/>
              </a:spcAft>
            </a:pPr>
            <a:r>
              <a:rPr dirty="0" lang="en-GB" sz="1350">
                <a:solidFill>
                  <a:srgbClr val="000000"/>
                </a:solidFill>
                <a:latin charset="0" panose="020B0502040504020204" pitchFamily="34" typeface="Noto Sans"/>
                <a:ea charset="0" panose="02020603050405020304" pitchFamily="18" typeface="Times New Roman"/>
                <a:cs charset="0" panose="02020603050405020304" pitchFamily="18" typeface="Times New Roman"/>
              </a:rPr>
              <a:t>Here's a step-by-step guide on how to conduct keyword research:</a:t>
            </a:r>
            <a:endParaRPr dirty="0" lang="en-GB" sz="1500">
              <a:latin charset="0" panose="020F0502020204030204" pitchFamily="34" typeface="Calibri"/>
              <a:ea charset="0" panose="02020603050405020304" pitchFamily="18" typeface="Times New Roman"/>
              <a:cs charset="0" panose="02020603050405020304" pitchFamily="18" typeface="Times New Roman"/>
            </a:endParaRPr>
          </a:p>
        </p:txBody>
      </p:sp>
      <p:sp>
        <p:nvSpPr>
          <p:cNvPr id="7" name="TextBox 6">
            <a:extLst>
              <a:ext uri="{FF2B5EF4-FFF2-40B4-BE49-F238E27FC236}">
                <a16:creationId xmlns:a16="http://schemas.microsoft.com/office/drawing/2014/main" id="{9E28EB99-82E4-AE01-8B22-8AFB1B5974E5}"/>
              </a:ext>
            </a:extLst>
          </p:cNvPr>
          <p:cNvSpPr txBox="1"/>
          <p:nvPr/>
        </p:nvSpPr>
        <p:spPr>
          <a:xfrm>
            <a:off x="191499" y="1315068"/>
            <a:ext cx="4572666" cy="715581"/>
          </a:xfrm>
          <a:prstGeom prst="rect">
            <a:avLst/>
          </a:prstGeom>
          <a:noFill/>
        </p:spPr>
        <p:txBody>
          <a:bodyPr wrap="square">
            <a:spAutoFit/>
          </a:bodyPr>
          <a:lstStyle/>
          <a:p>
            <a:r>
              <a:rPr dirty="0" lang="en-GB" sz="1350">
                <a:solidFill>
                  <a:srgbClr val="7030A0"/>
                </a:solidFill>
                <a:latin charset="0" panose="020B0502040504020204" pitchFamily="34" typeface="Noto Sans"/>
                <a:ea charset="0" panose="02020603050405020304" pitchFamily="18" typeface="Times New Roman"/>
                <a:cs charset="0" panose="020B0502040504020204" pitchFamily="34" typeface="Noto Sans"/>
              </a:rPr>
              <a:t>2. Brainstorm initial keyword ideas: </a:t>
            </a:r>
            <a:r>
              <a:rPr dirty="0" lang="en-GB" sz="1350">
                <a:solidFill>
                  <a:srgbClr val="000000"/>
                </a:solidFill>
                <a:latin charset="0" panose="020B0502040504020204" pitchFamily="34" typeface="Noto Sans"/>
                <a:ea charset="0" panose="02020603050405020304" pitchFamily="18" typeface="Times New Roman"/>
                <a:cs charset="0" panose="020B0502040504020204" pitchFamily="34" typeface="Noto Sans"/>
              </a:rPr>
              <a:t>Start with a brainstorming session to generate a list of relevant keywords. </a:t>
            </a:r>
            <a:endParaRPr dirty="0" lang="en-US" sz="1350"/>
          </a:p>
        </p:txBody>
      </p:sp>
      <p:sp>
        <p:nvSpPr>
          <p:cNvPr id="9" name="TextBox 8">
            <a:extLst>
              <a:ext uri="{FF2B5EF4-FFF2-40B4-BE49-F238E27FC236}">
                <a16:creationId xmlns:a16="http://schemas.microsoft.com/office/drawing/2014/main" id="{F9CBAC7F-7E7B-CF49-C016-FBAB8B27CB46}"/>
              </a:ext>
            </a:extLst>
          </p:cNvPr>
          <p:cNvSpPr txBox="1"/>
          <p:nvPr/>
        </p:nvSpPr>
        <p:spPr>
          <a:xfrm>
            <a:off x="141542" y="872638"/>
            <a:ext cx="4572666" cy="507831"/>
          </a:xfrm>
          <a:prstGeom prst="rect">
            <a:avLst/>
          </a:prstGeom>
          <a:noFill/>
        </p:spPr>
        <p:txBody>
          <a:bodyPr wrap="square">
            <a:spAutoFit/>
          </a:bodyPr>
          <a:lstStyle/>
          <a:p>
            <a:r>
              <a:rPr dirty="0" lang="en-GB" sz="1350">
                <a:solidFill>
                  <a:srgbClr val="7030A0"/>
                </a:solidFill>
                <a:latin charset="0" panose="020B0502040504020204" pitchFamily="34" typeface="Noto Sans"/>
                <a:ea charset="0" panose="02020603050405020304" pitchFamily="18" typeface="Times New Roman"/>
                <a:cs charset="0" panose="020B0502040504020204" pitchFamily="34" typeface="Noto Sans"/>
              </a:rPr>
              <a:t>1. Define your goals: </a:t>
            </a:r>
            <a:r>
              <a:rPr dirty="0" lang="en-GB" sz="1350">
                <a:solidFill>
                  <a:srgbClr val="000000"/>
                </a:solidFill>
                <a:latin charset="0" panose="020B0502040504020204" pitchFamily="34" typeface="Noto Sans"/>
                <a:ea charset="0" panose="02020603050405020304" pitchFamily="18" typeface="Times New Roman"/>
                <a:cs charset="0" panose="020B0502040504020204" pitchFamily="34" typeface="Noto Sans"/>
              </a:rPr>
              <a:t>Determine the purpose of your keyword research.</a:t>
            </a:r>
            <a:endParaRPr dirty="0" lang="en-US" sz="1350"/>
          </a:p>
        </p:txBody>
      </p:sp>
      <p:sp>
        <p:nvSpPr>
          <p:cNvPr id="11" name="TextBox 10">
            <a:extLst>
              <a:ext uri="{FF2B5EF4-FFF2-40B4-BE49-F238E27FC236}">
                <a16:creationId xmlns:a16="http://schemas.microsoft.com/office/drawing/2014/main" id="{06EDB9C9-6028-CFAE-C78B-979407883F6B}"/>
              </a:ext>
            </a:extLst>
          </p:cNvPr>
          <p:cNvSpPr txBox="1"/>
          <p:nvPr/>
        </p:nvSpPr>
        <p:spPr>
          <a:xfrm>
            <a:off x="141542" y="1945196"/>
            <a:ext cx="4572666" cy="715581"/>
          </a:xfrm>
          <a:prstGeom prst="rect">
            <a:avLst/>
          </a:prstGeom>
          <a:noFill/>
        </p:spPr>
        <p:txBody>
          <a:bodyPr wrap="square">
            <a:spAutoFit/>
          </a:bodyPr>
          <a:lstStyle/>
          <a:p>
            <a:r>
              <a:rPr dirty="0" lang="en-GB" sz="1350">
                <a:solidFill>
                  <a:srgbClr val="7030A0"/>
                </a:solidFill>
                <a:latin charset="0" panose="020B0502040504020204" pitchFamily="34" typeface="Noto Sans"/>
                <a:ea charset="0" panose="02020603050405020304" pitchFamily="18" typeface="Times New Roman"/>
                <a:cs charset="0" panose="020B0502040504020204" pitchFamily="34" typeface="Noto Sans"/>
              </a:rPr>
              <a:t>3. Use keyword research tools: </a:t>
            </a:r>
            <a:r>
              <a:rPr dirty="0" lang="en-GB" sz="1350">
                <a:solidFill>
                  <a:srgbClr val="000000"/>
                </a:solidFill>
                <a:latin charset="0" panose="020B0502040504020204" pitchFamily="34" typeface="Noto Sans"/>
                <a:ea charset="0" panose="02020603050405020304" pitchFamily="18" typeface="Times New Roman"/>
                <a:cs charset="0" panose="020B0502040504020204" pitchFamily="34" typeface="Noto Sans"/>
              </a:rPr>
              <a:t>There are several keyword research tools available that can help you expand your initial list and gather valuable data.</a:t>
            </a:r>
            <a:endParaRPr dirty="0" lang="en-US" sz="1350"/>
          </a:p>
        </p:txBody>
      </p:sp>
      <p:sp>
        <p:nvSpPr>
          <p:cNvPr id="13" name="TextBox 12">
            <a:extLst>
              <a:ext uri="{FF2B5EF4-FFF2-40B4-BE49-F238E27FC236}">
                <a16:creationId xmlns:a16="http://schemas.microsoft.com/office/drawing/2014/main" id="{49E36724-E4C5-5FBF-196C-5F06FAD1CA86}"/>
              </a:ext>
            </a:extLst>
          </p:cNvPr>
          <p:cNvSpPr txBox="1"/>
          <p:nvPr/>
        </p:nvSpPr>
        <p:spPr>
          <a:xfrm>
            <a:off x="141542" y="2617712"/>
            <a:ext cx="4572666" cy="507831"/>
          </a:xfrm>
          <a:prstGeom prst="rect">
            <a:avLst/>
          </a:prstGeom>
          <a:noFill/>
        </p:spPr>
        <p:txBody>
          <a:bodyPr wrap="square">
            <a:spAutoFit/>
          </a:bodyPr>
          <a:lstStyle/>
          <a:p>
            <a:r>
              <a:rPr dirty="0" lang="en-GB" sz="1350">
                <a:solidFill>
                  <a:srgbClr val="7030A0"/>
                </a:solidFill>
                <a:latin charset="0" panose="020B0502040504020204" pitchFamily="34" typeface="Noto Sans"/>
                <a:ea charset="0" panose="02020603050405020304" pitchFamily="18" typeface="Times New Roman"/>
                <a:cs charset="0" panose="020B0502040504020204" pitchFamily="34" typeface="Noto Sans"/>
              </a:rPr>
              <a:t>4. Analyze search volumes and trends:</a:t>
            </a:r>
            <a:r>
              <a:rPr dirty="0" lang="en-GB" sz="1350">
                <a:solidFill>
                  <a:srgbClr val="000000"/>
                </a:solidFill>
                <a:latin charset="0" panose="020B0502040504020204" pitchFamily="34" typeface="Noto Sans"/>
                <a:ea charset="0" panose="02020603050405020304" pitchFamily="18" typeface="Times New Roman"/>
                <a:cs charset="0" panose="020B0502040504020204" pitchFamily="34" typeface="Noto Sans"/>
              </a:rPr>
              <a:t> Review the search volumes for the keywords you've gathered.</a:t>
            </a:r>
            <a:endParaRPr dirty="0" lang="en-US" sz="1350"/>
          </a:p>
        </p:txBody>
      </p:sp>
      <p:sp>
        <p:nvSpPr>
          <p:cNvPr id="15" name="TextBox 14">
            <a:extLst>
              <a:ext uri="{FF2B5EF4-FFF2-40B4-BE49-F238E27FC236}">
                <a16:creationId xmlns:a16="http://schemas.microsoft.com/office/drawing/2014/main" id="{ADDE0404-9C04-A180-EDF2-01B2FA8AF2DC}"/>
              </a:ext>
            </a:extLst>
          </p:cNvPr>
          <p:cNvSpPr txBox="1"/>
          <p:nvPr/>
        </p:nvSpPr>
        <p:spPr>
          <a:xfrm>
            <a:off x="88256" y="3067835"/>
            <a:ext cx="4572666" cy="715581"/>
          </a:xfrm>
          <a:prstGeom prst="rect">
            <a:avLst/>
          </a:prstGeom>
          <a:noFill/>
        </p:spPr>
        <p:txBody>
          <a:bodyPr wrap="square">
            <a:spAutoFit/>
          </a:bodyPr>
          <a:lstStyle/>
          <a:p>
            <a:r>
              <a:rPr dirty="0" lang="en-GB" sz="1350">
                <a:solidFill>
                  <a:srgbClr val="7030A0"/>
                </a:solidFill>
                <a:latin charset="0" panose="020B0502040504020204" pitchFamily="34" typeface="Noto Sans"/>
                <a:ea panose="02020603050405020304" typeface="Times New Roman"/>
                <a:cs charset="0" panose="020B0502040504020204" pitchFamily="34" typeface="Noto Sans"/>
              </a:rPr>
              <a:t>5. Consider keyword difficulty:</a:t>
            </a:r>
            <a:r>
              <a:rPr dirty="0" lang="en-GB" sz="1350">
                <a:solidFill>
                  <a:srgbClr val="000000"/>
                </a:solidFill>
                <a:latin charset="0" panose="020B0502040504020204" pitchFamily="34" typeface="Noto Sans"/>
                <a:ea panose="02020603050405020304" typeface="Times New Roman"/>
                <a:cs charset="0" panose="020B0502040504020204" pitchFamily="34" typeface="Noto Sans"/>
              </a:rPr>
              <a:t> Keyword difficulty refers to how challenging it is to rank for a specific keyword.</a:t>
            </a:r>
            <a:endParaRPr dirty="0" lang="en-US" sz="1350"/>
          </a:p>
        </p:txBody>
      </p:sp>
      <p:sp>
        <p:nvSpPr>
          <p:cNvPr id="19" name="TextBox 18">
            <a:extLst>
              <a:ext uri="{FF2B5EF4-FFF2-40B4-BE49-F238E27FC236}">
                <a16:creationId xmlns:a16="http://schemas.microsoft.com/office/drawing/2014/main" id="{CF7C4887-B4B6-A6B9-A020-7CA927CBA47C}"/>
              </a:ext>
            </a:extLst>
          </p:cNvPr>
          <p:cNvSpPr txBox="1"/>
          <p:nvPr/>
        </p:nvSpPr>
        <p:spPr>
          <a:xfrm>
            <a:off x="88256" y="3532602"/>
            <a:ext cx="4572666" cy="507831"/>
          </a:xfrm>
          <a:prstGeom prst="rect">
            <a:avLst/>
          </a:prstGeom>
          <a:noFill/>
        </p:spPr>
        <p:txBody>
          <a:bodyPr wrap="square">
            <a:spAutoFit/>
          </a:bodyPr>
          <a:lstStyle/>
          <a:p>
            <a:r>
              <a:rPr dirty="0" lang="en-GB" sz="1350">
                <a:solidFill>
                  <a:srgbClr val="7030A0"/>
                </a:solidFill>
                <a:latin charset="0" panose="020B0502040504020204" pitchFamily="34" typeface="Noto Sans"/>
                <a:ea panose="02020603050405020304" typeface="Times New Roman"/>
                <a:cs charset="0" panose="020B0502040504020204" pitchFamily="34" typeface="Noto Sans"/>
              </a:rPr>
              <a:t>6. Focus on long-tail keywords: </a:t>
            </a:r>
            <a:r>
              <a:rPr dirty="0" lang="en-GB" sz="1350">
                <a:solidFill>
                  <a:srgbClr val="000000"/>
                </a:solidFill>
                <a:latin charset="0" panose="020B0502040504020204" pitchFamily="34" typeface="Noto Sans"/>
                <a:ea panose="02020603050405020304" typeface="Times New Roman"/>
                <a:cs charset="0" panose="020B0502040504020204" pitchFamily="34" typeface="Noto Sans"/>
              </a:rPr>
              <a:t>Long-tail keywords are longer and more specific phrases. </a:t>
            </a:r>
            <a:endParaRPr dirty="0" lang="en-US" sz="1350"/>
          </a:p>
        </p:txBody>
      </p:sp>
      <p:sp>
        <p:nvSpPr>
          <p:cNvPr id="21" name="TextBox 20">
            <a:extLst>
              <a:ext uri="{FF2B5EF4-FFF2-40B4-BE49-F238E27FC236}">
                <a16:creationId xmlns:a16="http://schemas.microsoft.com/office/drawing/2014/main" id="{16DF8535-296B-85CE-67F0-4A7C86D16916}"/>
              </a:ext>
            </a:extLst>
          </p:cNvPr>
          <p:cNvSpPr txBox="1"/>
          <p:nvPr/>
        </p:nvSpPr>
        <p:spPr>
          <a:xfrm>
            <a:off x="88256" y="4001893"/>
            <a:ext cx="4572666" cy="715581"/>
          </a:xfrm>
          <a:prstGeom prst="rect">
            <a:avLst/>
          </a:prstGeom>
          <a:noFill/>
        </p:spPr>
        <p:txBody>
          <a:bodyPr wrap="square">
            <a:spAutoFit/>
          </a:bodyPr>
          <a:lstStyle/>
          <a:p>
            <a:r>
              <a:rPr dirty="0" lang="en-GB" sz="1350">
                <a:solidFill>
                  <a:srgbClr val="7030A0"/>
                </a:solidFill>
                <a:latin charset="0" panose="020B0502040504020204" pitchFamily="34" typeface="Noto Sans"/>
                <a:ea panose="02020603050405020304" typeface="Times New Roman"/>
                <a:cs charset="0" panose="020B0502040504020204" pitchFamily="34" typeface="Noto Sans"/>
              </a:rPr>
              <a:t>7. Evaluate competitor keywords: </a:t>
            </a:r>
            <a:r>
              <a:rPr dirty="0" lang="en-GB" sz="1350">
                <a:solidFill>
                  <a:srgbClr val="000000"/>
                </a:solidFill>
                <a:latin charset="0" panose="020B0502040504020204" pitchFamily="34" typeface="Noto Sans"/>
                <a:ea panose="02020603050405020304" typeface="Times New Roman"/>
                <a:cs charset="0" panose="020B0502040504020204" pitchFamily="34" typeface="Noto Sans"/>
              </a:rPr>
              <a:t>Analyze your competitors' websites to identify the keywords they are targeting.</a:t>
            </a:r>
            <a:endParaRPr dirty="0" lang="en-US" sz="1350"/>
          </a:p>
        </p:txBody>
      </p:sp>
      <p:sp>
        <p:nvSpPr>
          <p:cNvPr id="23" name="TextBox 22">
            <a:extLst>
              <a:ext uri="{FF2B5EF4-FFF2-40B4-BE49-F238E27FC236}">
                <a16:creationId xmlns:a16="http://schemas.microsoft.com/office/drawing/2014/main" id="{F1A6C83F-966C-2345-84A2-19CE96E7B779}"/>
              </a:ext>
            </a:extLst>
          </p:cNvPr>
          <p:cNvSpPr txBox="1"/>
          <p:nvPr/>
        </p:nvSpPr>
        <p:spPr>
          <a:xfrm>
            <a:off x="88256" y="4627126"/>
            <a:ext cx="4572666" cy="507831"/>
          </a:xfrm>
          <a:prstGeom prst="rect">
            <a:avLst/>
          </a:prstGeom>
          <a:noFill/>
        </p:spPr>
        <p:txBody>
          <a:bodyPr wrap="square">
            <a:spAutoFit/>
          </a:bodyPr>
          <a:lstStyle/>
          <a:p>
            <a:r>
              <a:rPr dirty="0" lang="en-GB" sz="1350">
                <a:solidFill>
                  <a:srgbClr val="7030A0"/>
                </a:solidFill>
                <a:latin charset="0" panose="020B0502040504020204" pitchFamily="34" typeface="Noto Sans"/>
                <a:ea panose="02020603050405020304" typeface="Times New Roman"/>
                <a:cs charset="0" panose="020B0502040504020204" pitchFamily="34" typeface="Noto Sans"/>
              </a:rPr>
              <a:t>8. Consider user intent: </a:t>
            </a:r>
            <a:r>
              <a:rPr dirty="0" lang="en-GB" sz="1350">
                <a:solidFill>
                  <a:srgbClr val="000000"/>
                </a:solidFill>
                <a:latin charset="0" panose="020B0502040504020204" pitchFamily="34" typeface="Noto Sans"/>
                <a:ea panose="02020603050405020304" typeface="Times New Roman"/>
                <a:cs charset="0" panose="020B0502040504020204" pitchFamily="34" typeface="Noto Sans"/>
              </a:rPr>
              <a:t>Think about the user's intent behind each keyword. </a:t>
            </a:r>
            <a:endParaRPr dirty="0" lang="en-US" sz="1350"/>
          </a:p>
        </p:txBody>
      </p:sp>
      <p:sp>
        <p:nvSpPr>
          <p:cNvPr id="25" name="TextBox 24">
            <a:extLst>
              <a:ext uri="{FF2B5EF4-FFF2-40B4-BE49-F238E27FC236}">
                <a16:creationId xmlns:a16="http://schemas.microsoft.com/office/drawing/2014/main" id="{59B4A67B-0A7C-164D-AAF8-E35AD086046B}"/>
              </a:ext>
            </a:extLst>
          </p:cNvPr>
          <p:cNvSpPr txBox="1"/>
          <p:nvPr/>
        </p:nvSpPr>
        <p:spPr>
          <a:xfrm>
            <a:off x="4660922" y="43617"/>
            <a:ext cx="4371176" cy="507831"/>
          </a:xfrm>
          <a:prstGeom prst="rect">
            <a:avLst/>
          </a:prstGeom>
          <a:noFill/>
        </p:spPr>
        <p:txBody>
          <a:bodyPr wrap="square">
            <a:spAutoFit/>
          </a:bodyPr>
          <a:lstStyle/>
          <a:p>
            <a:r>
              <a:rPr dirty="0" lang="en-GB" sz="1350">
                <a:solidFill>
                  <a:srgbClr val="7030A0"/>
                </a:solidFill>
                <a:latin charset="0" panose="020B0502040504020204" pitchFamily="34" typeface="Noto Sans"/>
                <a:ea charset="0" panose="02020603050405020304" pitchFamily="18" typeface="Times New Roman"/>
                <a:cs charset="0" panose="020B0502040504020204" pitchFamily="34" typeface="Noto Sans"/>
              </a:rPr>
              <a:t>9. Organize and prioritize your keywords:</a:t>
            </a:r>
            <a:r>
              <a:rPr dirty="0" lang="en-GB" sz="1350">
                <a:solidFill>
                  <a:srgbClr val="000000"/>
                </a:solidFill>
                <a:latin charset="0" panose="020B0502040504020204" pitchFamily="34" typeface="Noto Sans"/>
                <a:ea charset="0" panose="02020603050405020304" pitchFamily="18" typeface="Times New Roman"/>
                <a:cs charset="0" panose="020B0502040504020204" pitchFamily="34" typeface="Noto Sans"/>
              </a:rPr>
              <a:t> Group your keywords into relevant categories or topics. </a:t>
            </a:r>
            <a:endParaRPr dirty="0" lang="en-US" sz="1350"/>
          </a:p>
        </p:txBody>
      </p:sp>
      <p:sp>
        <p:nvSpPr>
          <p:cNvPr id="27" name="TextBox 26">
            <a:extLst>
              <a:ext uri="{FF2B5EF4-FFF2-40B4-BE49-F238E27FC236}">
                <a16:creationId xmlns:a16="http://schemas.microsoft.com/office/drawing/2014/main" id="{0A7B306E-7923-7733-3E9A-04C690EBEE07}"/>
              </a:ext>
            </a:extLst>
          </p:cNvPr>
          <p:cNvSpPr txBox="1"/>
          <p:nvPr/>
        </p:nvSpPr>
        <p:spPr>
          <a:xfrm>
            <a:off x="4660922" y="540658"/>
            <a:ext cx="4371176" cy="507831"/>
          </a:xfrm>
          <a:prstGeom prst="rect">
            <a:avLst/>
          </a:prstGeom>
          <a:noFill/>
        </p:spPr>
        <p:txBody>
          <a:bodyPr wrap="square">
            <a:spAutoFit/>
          </a:bodyPr>
          <a:lstStyle/>
          <a:p>
            <a:r>
              <a:rPr dirty="0" lang="en-GB" sz="1350">
                <a:solidFill>
                  <a:srgbClr val="7030A0"/>
                </a:solidFill>
                <a:latin charset="0" panose="020B0502040504020204" pitchFamily="34" typeface="Noto Sans"/>
                <a:ea charset="0" panose="02020603050405020304" pitchFamily="18" typeface="Times New Roman"/>
                <a:cs charset="0" panose="020B0502040504020204" pitchFamily="34" typeface="Noto Sans"/>
              </a:rPr>
              <a:t>10. Monitor and update regularly:</a:t>
            </a:r>
            <a:r>
              <a:rPr dirty="0" lang="en-GB" sz="1350">
                <a:solidFill>
                  <a:srgbClr val="000000"/>
                </a:solidFill>
                <a:latin charset="0" panose="020B0502040504020204" pitchFamily="34" typeface="Noto Sans"/>
                <a:ea charset="0" panose="02020603050405020304" pitchFamily="18" typeface="Times New Roman"/>
                <a:cs charset="0" panose="020B0502040504020204" pitchFamily="34" typeface="Noto Sans"/>
              </a:rPr>
              <a:t> Keyword research is an ongoing process. </a:t>
            </a:r>
            <a:endParaRPr dirty="0" lang="en-US" sz="1350"/>
          </a:p>
        </p:txBody>
      </p:sp>
      <p:sp>
        <p:nvSpPr>
          <p:cNvPr id="29" name="TextBox 28">
            <a:extLst>
              <a:ext uri="{FF2B5EF4-FFF2-40B4-BE49-F238E27FC236}">
                <a16:creationId xmlns:a16="http://schemas.microsoft.com/office/drawing/2014/main" id="{7437DF48-5767-C865-4A9D-5299DD05E94A}"/>
              </a:ext>
            </a:extLst>
          </p:cNvPr>
          <p:cNvSpPr txBox="1"/>
          <p:nvPr/>
        </p:nvSpPr>
        <p:spPr>
          <a:xfrm>
            <a:off x="4660922" y="1030399"/>
            <a:ext cx="4572666" cy="300082"/>
          </a:xfrm>
          <a:prstGeom prst="rect">
            <a:avLst/>
          </a:prstGeom>
          <a:noFill/>
        </p:spPr>
        <p:txBody>
          <a:bodyPr wrap="square">
            <a:spAutoFit/>
          </a:bodyPr>
          <a:lstStyle/>
          <a:p>
            <a:r>
              <a:rPr b="1" dirty="0" lang="en-US" sz="1350" u="sng"/>
              <a:t>SEO RECOMMENDATIONS- </a:t>
            </a:r>
            <a:endParaRPr dirty="0" lang="en-US" sz="1350"/>
          </a:p>
        </p:txBody>
      </p:sp>
      <p:sp>
        <p:nvSpPr>
          <p:cNvPr id="31" name="TextBox 30">
            <a:extLst>
              <a:ext uri="{FF2B5EF4-FFF2-40B4-BE49-F238E27FC236}">
                <a16:creationId xmlns:a16="http://schemas.microsoft.com/office/drawing/2014/main" id="{D7721D60-36D7-ED37-2897-7E58DD37EB59}"/>
              </a:ext>
            </a:extLst>
          </p:cNvPr>
          <p:cNvSpPr txBox="1"/>
          <p:nvPr/>
        </p:nvSpPr>
        <p:spPr>
          <a:xfrm>
            <a:off x="4617628" y="1377640"/>
            <a:ext cx="4414470" cy="507831"/>
          </a:xfrm>
          <a:prstGeom prst="rect">
            <a:avLst/>
          </a:prstGeom>
          <a:noFill/>
        </p:spPr>
        <p:txBody>
          <a:bodyPr wrap="square">
            <a:spAutoFit/>
          </a:bodyPr>
          <a:lstStyle/>
          <a:p>
            <a:r>
              <a:rPr dirty="0" lang="en-US" sz="1350"/>
              <a:t>Here are the SEO RECOMMENDATIONS provided by seoptimer.</a:t>
            </a:r>
          </a:p>
        </p:txBody>
      </p:sp>
      <p:pic>
        <p:nvPicPr>
          <p:cNvPr id="33" name="Picture 4">
            <a:extLst>
              <a:ext uri="{FF2B5EF4-FFF2-40B4-BE49-F238E27FC236}">
                <a16:creationId xmlns:a16="http://schemas.microsoft.com/office/drawing/2014/main" id="{BA8BAEB3-CEF5-D6E5-92C1-74D373D3F5D8}"/>
              </a:ext>
            </a:extLst>
          </p:cNvPr>
          <p:cNvPicPr>
            <a:picLocks noChangeAspect="1"/>
          </p:cNvPicPr>
          <p:nvPr/>
        </p:nvPicPr>
        <p:blipFill rotWithShape="1">
          <a:blip r:embed="rId2">
            <a:extLst>
              <a:ext uri="{28A0092B-C50C-407E-A947-70E740481C1C}">
                <a14:useLocalDpi xmlns:a14="http://schemas.microsoft.com/office/drawing/2010/main" val="0"/>
              </a:ext>
            </a:extLst>
          </a:blip>
          <a:srcRect b="77"/>
          <a:stretch/>
        </p:blipFill>
        <p:spPr>
          <a:xfrm>
            <a:off x="4764166" y="1924962"/>
            <a:ext cx="4177559" cy="3052018"/>
          </a:xfrm>
          <a:prstGeom prst="rect">
            <a:avLst/>
          </a:prstGeom>
        </p:spPr>
      </p:pic>
    </p:spTree>
    <p:extLst>
      <p:ext uri="{BB962C8B-B14F-4D97-AF65-F5344CB8AC3E}">
        <p14:creationId xmlns:p14="http://schemas.microsoft.com/office/powerpoint/2010/main" val="71092263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BF21FF9-F963-8868-8BDC-9879F9D4C471}"/>
              </a:ext>
            </a:extLst>
          </p:cNvPr>
          <p:cNvSpPr>
            <a:spLocks noGrp="1"/>
          </p:cNvSpPr>
          <p:nvPr>
            <p:ph idx="1"/>
          </p:nvPr>
        </p:nvSpPr>
        <p:spPr>
          <a:xfrm>
            <a:off x="153134" y="112404"/>
            <a:ext cx="8342168" cy="4849091"/>
          </a:xfrm>
        </p:spPr>
        <p:txBody>
          <a:bodyPr>
            <a:normAutofit/>
          </a:bodyPr>
          <a:lstStyle/>
          <a:p>
            <a:pPr marL="0" indent="0">
              <a:buNone/>
            </a:pPr>
            <a:r>
              <a:rPr lang="en-US" b="1" u="sng" dirty="0"/>
              <a:t>CHALLENGES FACED DURING THE RESEARCH AND ANALYSIS- </a:t>
            </a:r>
          </a:p>
          <a:p>
            <a:pPr marL="0" indent="0">
              <a:buNone/>
            </a:pPr>
            <a:r>
              <a:rPr lang="en-US" b="1" u="sng" dirty="0"/>
              <a:t> </a:t>
            </a:r>
          </a:p>
        </p:txBody>
      </p:sp>
      <p:sp>
        <p:nvSpPr>
          <p:cNvPr id="3" name="TextBox 2">
            <a:extLst>
              <a:ext uri="{FF2B5EF4-FFF2-40B4-BE49-F238E27FC236}">
                <a16:creationId xmlns:a16="http://schemas.microsoft.com/office/drawing/2014/main" id="{41B209BA-DFF4-DA5A-B369-FF1FAFC7B02A}"/>
              </a:ext>
            </a:extLst>
          </p:cNvPr>
          <p:cNvSpPr txBox="1"/>
          <p:nvPr/>
        </p:nvSpPr>
        <p:spPr>
          <a:xfrm>
            <a:off x="173181" y="334852"/>
            <a:ext cx="8505892" cy="304827"/>
          </a:xfrm>
          <a:prstGeom prst="rect">
            <a:avLst/>
          </a:prstGeom>
          <a:noFill/>
        </p:spPr>
        <p:txBody>
          <a:bodyPr wrap="square">
            <a:spAutoFit/>
          </a:bodyPr>
          <a:lstStyle/>
          <a:p>
            <a:pPr>
              <a:lnSpc>
                <a:spcPct val="107000"/>
              </a:lnSpc>
              <a:spcAft>
                <a:spcPts val="600"/>
              </a:spcAft>
            </a:pP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Some of the common challenges faced during this phase include:</a:t>
            </a: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34610D-38B9-FCDE-029C-8C18397623B1}"/>
              </a:ext>
            </a:extLst>
          </p:cNvPr>
          <p:cNvSpPr txBox="1"/>
          <p:nvPr/>
        </p:nvSpPr>
        <p:spPr>
          <a:xfrm>
            <a:off x="173180" y="616515"/>
            <a:ext cx="4572666" cy="923330"/>
          </a:xfrm>
          <a:prstGeom prst="rect">
            <a:avLst/>
          </a:prstGeom>
          <a:noFill/>
        </p:spPr>
        <p:txBody>
          <a:bodyPr wrap="square">
            <a:spAutoFit/>
          </a:bodyPr>
          <a:lstStyle/>
          <a:p>
            <a:r>
              <a:rPr lang="en-GB"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1.</a:t>
            </a:r>
            <a:r>
              <a:rPr lang="en-US"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 </a:t>
            </a:r>
            <a:r>
              <a:rPr lang="en-GB"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Keyword Competitiveness:</a:t>
            </a:r>
            <a:r>
              <a:rPr lang="en-US"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Identifying high-volume keywords that are relevant to your business is essential, but some keywords may have high competition, making it difficult to rank well for them. </a:t>
            </a:r>
            <a:endParaRPr lang="en-US" sz="1350" dirty="0"/>
          </a:p>
        </p:txBody>
      </p:sp>
      <p:sp>
        <p:nvSpPr>
          <p:cNvPr id="8" name="TextBox 7">
            <a:extLst>
              <a:ext uri="{FF2B5EF4-FFF2-40B4-BE49-F238E27FC236}">
                <a16:creationId xmlns:a16="http://schemas.microsoft.com/office/drawing/2014/main" id="{4E50CC80-71C4-E104-EF4D-7613D3D1D0E9}"/>
              </a:ext>
            </a:extLst>
          </p:cNvPr>
          <p:cNvSpPr txBox="1"/>
          <p:nvPr/>
        </p:nvSpPr>
        <p:spPr>
          <a:xfrm>
            <a:off x="173180" y="1452178"/>
            <a:ext cx="4572666" cy="715581"/>
          </a:xfrm>
          <a:prstGeom prst="rect">
            <a:avLst/>
          </a:prstGeom>
          <a:noFill/>
        </p:spPr>
        <p:txBody>
          <a:bodyPr wrap="square">
            <a:spAutoFit/>
          </a:bodyPr>
          <a:lstStyle/>
          <a:p>
            <a:r>
              <a:rPr lang="en-GB"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2. Constantly Changing Search Algorithms:</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Search engines frequently update their algorithms, affecting how websites are ranked.</a:t>
            </a:r>
            <a:endParaRPr lang="en-US" sz="1350" dirty="0"/>
          </a:p>
        </p:txBody>
      </p:sp>
      <p:sp>
        <p:nvSpPr>
          <p:cNvPr id="10" name="TextBox 9">
            <a:extLst>
              <a:ext uri="{FF2B5EF4-FFF2-40B4-BE49-F238E27FC236}">
                <a16:creationId xmlns:a16="http://schemas.microsoft.com/office/drawing/2014/main" id="{4A60F39B-6FCF-449A-C88C-3D23684232D6}"/>
              </a:ext>
            </a:extLst>
          </p:cNvPr>
          <p:cNvSpPr txBox="1"/>
          <p:nvPr/>
        </p:nvSpPr>
        <p:spPr>
          <a:xfrm>
            <a:off x="173180" y="2087002"/>
            <a:ext cx="4572666" cy="507831"/>
          </a:xfrm>
          <a:prstGeom prst="rect">
            <a:avLst/>
          </a:prstGeom>
          <a:noFill/>
        </p:spPr>
        <p:txBody>
          <a:bodyPr wrap="square">
            <a:spAutoFit/>
          </a:bodyPr>
          <a:lstStyle/>
          <a:p>
            <a:r>
              <a:rPr lang="en-GB"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3. Data Accuracy:</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The accuracy of data provided by keyword research tools is critical. </a:t>
            </a:r>
            <a:endParaRPr lang="en-US" sz="1350" dirty="0"/>
          </a:p>
        </p:txBody>
      </p:sp>
      <p:sp>
        <p:nvSpPr>
          <p:cNvPr id="12" name="TextBox 11">
            <a:extLst>
              <a:ext uri="{FF2B5EF4-FFF2-40B4-BE49-F238E27FC236}">
                <a16:creationId xmlns:a16="http://schemas.microsoft.com/office/drawing/2014/main" id="{8E17E06D-6C3C-4D95-4243-B856DE157493}"/>
              </a:ext>
            </a:extLst>
          </p:cNvPr>
          <p:cNvSpPr txBox="1"/>
          <p:nvPr/>
        </p:nvSpPr>
        <p:spPr>
          <a:xfrm>
            <a:off x="173180" y="2536950"/>
            <a:ext cx="4572666" cy="507831"/>
          </a:xfrm>
          <a:prstGeom prst="rect">
            <a:avLst/>
          </a:prstGeom>
          <a:noFill/>
        </p:spPr>
        <p:txBody>
          <a:bodyPr wrap="square">
            <a:spAutoFit/>
          </a:bodyPr>
          <a:lstStyle/>
          <a:p>
            <a:r>
              <a:rPr lang="en-GB"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4. Understanding User Intent:</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Identifying the true intent behind a keyword can be tricky.</a:t>
            </a:r>
            <a:endParaRPr lang="en-US" sz="1350" dirty="0"/>
          </a:p>
        </p:txBody>
      </p:sp>
      <p:sp>
        <p:nvSpPr>
          <p:cNvPr id="4" name="TextBox 3">
            <a:extLst>
              <a:ext uri="{FF2B5EF4-FFF2-40B4-BE49-F238E27FC236}">
                <a16:creationId xmlns:a16="http://schemas.microsoft.com/office/drawing/2014/main" id="{0586E8D2-B01B-4E9C-196F-0B7027B5FF53}"/>
              </a:ext>
            </a:extLst>
          </p:cNvPr>
          <p:cNvSpPr txBox="1"/>
          <p:nvPr/>
        </p:nvSpPr>
        <p:spPr>
          <a:xfrm>
            <a:off x="173180" y="3015832"/>
            <a:ext cx="4572666" cy="507831"/>
          </a:xfrm>
          <a:prstGeom prst="rect">
            <a:avLst/>
          </a:prstGeom>
          <a:noFill/>
        </p:spPr>
        <p:txBody>
          <a:bodyPr wrap="square">
            <a:spAutoFit/>
          </a:bodyPr>
          <a:lstStyle/>
          <a:p>
            <a:r>
              <a:rPr lang="en-GB"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5. Local SEO Considerations:</a:t>
            </a:r>
            <a:r>
              <a:rPr lang="en-US"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For businesses targeting specific geographic locations, local SEO is vital.</a:t>
            </a:r>
            <a:endParaRPr lang="en-US" sz="1350" dirty="0"/>
          </a:p>
        </p:txBody>
      </p:sp>
      <p:sp>
        <p:nvSpPr>
          <p:cNvPr id="9" name="TextBox 8">
            <a:extLst>
              <a:ext uri="{FF2B5EF4-FFF2-40B4-BE49-F238E27FC236}">
                <a16:creationId xmlns:a16="http://schemas.microsoft.com/office/drawing/2014/main" id="{CA1D8921-00DA-44A2-B20A-46BBADE44195}"/>
              </a:ext>
            </a:extLst>
          </p:cNvPr>
          <p:cNvSpPr txBox="1"/>
          <p:nvPr/>
        </p:nvSpPr>
        <p:spPr>
          <a:xfrm>
            <a:off x="120894" y="3470420"/>
            <a:ext cx="4572666" cy="971741"/>
          </a:xfrm>
          <a:prstGeom prst="rect">
            <a:avLst/>
          </a:prstGeom>
          <a:noFill/>
        </p:spPr>
        <p:txBody>
          <a:bodyPr wrap="square">
            <a:spAutoFit/>
          </a:bodyPr>
          <a:lstStyle/>
          <a:p>
            <a:pPr>
              <a:lnSpc>
                <a:spcPct val="107000"/>
              </a:lnSpc>
              <a:spcAft>
                <a:spcPts val="600"/>
              </a:spcAft>
            </a:pPr>
            <a:r>
              <a:rPr lang="en-GB"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6. Content Quality and Relevance: </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Even with the right keywords, if the content doesn't meet user expectations in terms of quality, relevance, and value, it may not perform well in search rankings.</a:t>
            </a: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417C3E1-8991-672E-CAF3-38F7BFCF211C}"/>
              </a:ext>
            </a:extLst>
          </p:cNvPr>
          <p:cNvSpPr txBox="1"/>
          <p:nvPr/>
        </p:nvSpPr>
        <p:spPr>
          <a:xfrm>
            <a:off x="120894" y="4336457"/>
            <a:ext cx="4572666" cy="749436"/>
          </a:xfrm>
          <a:prstGeom prst="rect">
            <a:avLst/>
          </a:prstGeom>
          <a:noFill/>
        </p:spPr>
        <p:txBody>
          <a:bodyPr wrap="square">
            <a:spAutoFit/>
          </a:bodyPr>
          <a:lstStyle/>
          <a:p>
            <a:pPr>
              <a:lnSpc>
                <a:spcPct val="107000"/>
              </a:lnSpc>
              <a:spcAft>
                <a:spcPts val="600"/>
              </a:spcAft>
            </a:pPr>
            <a:r>
              <a:rPr lang="en-GB"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7. Link Building Complexity:</a:t>
            </a:r>
            <a:r>
              <a:rPr lang="en-US" sz="1350" dirty="0">
                <a:solidFill>
                  <a:schemeClr val="accent1">
                    <a:lumMod val="50000"/>
                  </a:schemeClr>
                </a:solidFill>
                <a:latin typeface="Calibri" panose="020F0502020204030204" pitchFamily="34" charset="0"/>
                <a:ea typeface="Times New Roman" panose="02020603050405020304" pitchFamily="18" charset="0"/>
                <a:cs typeface="Times New Roman" panose="02020603050405020304" pitchFamily="18" charset="0"/>
              </a:rPr>
              <a:t> </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Building high-quality backlinks is essential for SEO, but it can be challenging to acquire relevant and authoritative links from reputable sources.</a:t>
            </a: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A3E9A80-B3F8-3E18-2C86-B119D52C93CF}"/>
              </a:ext>
            </a:extLst>
          </p:cNvPr>
          <p:cNvSpPr txBox="1"/>
          <p:nvPr/>
        </p:nvSpPr>
        <p:spPr>
          <a:xfrm>
            <a:off x="5205046" y="68711"/>
            <a:ext cx="3706490" cy="507831"/>
          </a:xfrm>
          <a:prstGeom prst="rect">
            <a:avLst/>
          </a:prstGeom>
          <a:noFill/>
        </p:spPr>
        <p:txBody>
          <a:bodyPr wrap="square">
            <a:spAutoFit/>
          </a:bodyPr>
          <a:lstStyle/>
          <a:p>
            <a:r>
              <a:rPr lang="en-US" sz="1350" b="1" u="sng" dirty="0">
                <a:solidFill>
                  <a:srgbClr val="343541"/>
                </a:solidFill>
                <a:latin typeface="Söhne"/>
              </a:rPr>
              <a:t>KEY INSIGHTS GAINED FROM THE KEYWORD RESEARCH PROCESS </a:t>
            </a:r>
            <a:endParaRPr lang="en-US" sz="1350" b="1" u="sng" dirty="0"/>
          </a:p>
        </p:txBody>
      </p:sp>
      <p:sp>
        <p:nvSpPr>
          <p:cNvPr id="14" name="TextBox 13">
            <a:extLst>
              <a:ext uri="{FF2B5EF4-FFF2-40B4-BE49-F238E27FC236}">
                <a16:creationId xmlns:a16="http://schemas.microsoft.com/office/drawing/2014/main" id="{DEF507BC-8E66-E547-4989-978208A507E9}"/>
              </a:ext>
            </a:extLst>
          </p:cNvPr>
          <p:cNvSpPr txBox="1"/>
          <p:nvPr/>
        </p:nvSpPr>
        <p:spPr>
          <a:xfrm>
            <a:off x="4919695" y="469913"/>
            <a:ext cx="4125724" cy="527132"/>
          </a:xfrm>
          <a:prstGeom prst="rect">
            <a:avLst/>
          </a:prstGeom>
          <a:noFill/>
        </p:spPr>
        <p:txBody>
          <a:bodyPr wrap="square">
            <a:spAutoFit/>
          </a:bodyPr>
          <a:lstStyle/>
          <a:p>
            <a:pPr>
              <a:lnSpc>
                <a:spcPct val="107000"/>
              </a:lnSpc>
              <a:spcAft>
                <a:spcPts val="600"/>
              </a:spcAft>
            </a:pPr>
            <a:r>
              <a:rPr lang="en-GB" sz="1350" dirty="0">
                <a:solidFill>
                  <a:srgbClr val="000000"/>
                </a:solidFill>
                <a:latin typeface="Calibri" panose="020F0502020204030204" pitchFamily="34" charset="0"/>
                <a:ea typeface="Times New Roman" panose="02020603050405020304"/>
                <a:cs typeface="Times New Roman" panose="02020603050405020304"/>
              </a:rPr>
              <a:t>Here are some key insights gained from the keyword research process:</a:t>
            </a:r>
            <a:endParaRPr lang="en-GB" sz="1350" dirty="0">
              <a:latin typeface="Calibri" panose="020F0502020204030204" pitchFamily="34" charset="0"/>
              <a:ea typeface="Times New Roman" panose="02020603050405020304"/>
              <a:cs typeface="Times New Roman" panose="02020603050405020304"/>
            </a:endParaRPr>
          </a:p>
        </p:txBody>
      </p:sp>
      <p:sp>
        <p:nvSpPr>
          <p:cNvPr id="16" name="TextBox 15">
            <a:extLst>
              <a:ext uri="{FF2B5EF4-FFF2-40B4-BE49-F238E27FC236}">
                <a16:creationId xmlns:a16="http://schemas.microsoft.com/office/drawing/2014/main" id="{91A7D33B-00CC-B78A-BA9E-D8DF1E19DA95}"/>
              </a:ext>
            </a:extLst>
          </p:cNvPr>
          <p:cNvSpPr txBox="1"/>
          <p:nvPr/>
        </p:nvSpPr>
        <p:spPr>
          <a:xfrm>
            <a:off x="4884393" y="924534"/>
            <a:ext cx="4027143" cy="1270989"/>
          </a:xfrm>
          <a:prstGeom prst="rect">
            <a:avLst/>
          </a:prstGeom>
          <a:noFill/>
        </p:spPr>
        <p:txBody>
          <a:bodyPr wrap="square">
            <a:spAutoFit/>
          </a:bodyPr>
          <a:lstStyle/>
          <a:p>
            <a:pPr>
              <a:lnSpc>
                <a:spcPct val="107000"/>
              </a:lnSpc>
              <a:spcAft>
                <a:spcPts val="600"/>
              </a:spcAft>
            </a:pPr>
            <a:r>
              <a:rPr lang="en-GB" sz="1350" dirty="0">
                <a:solidFill>
                  <a:schemeClr val="accent2">
                    <a:lumMod val="50000"/>
                  </a:schemeClr>
                </a:solidFill>
                <a:latin typeface="Calibri" panose="020F0502020204030204" pitchFamily="34" charset="0"/>
                <a:ea typeface="Times New Roman" panose="02020603050405020304"/>
                <a:cs typeface="Times New Roman" panose="02020603050405020304"/>
              </a:rPr>
              <a:t>1. Search Volume: </a:t>
            </a:r>
            <a:r>
              <a:rPr lang="en-GB" sz="1350" dirty="0">
                <a:solidFill>
                  <a:srgbClr val="000000"/>
                </a:solidFill>
                <a:latin typeface="Calibri" panose="020F0502020204030204" pitchFamily="34" charset="0"/>
                <a:ea typeface="Times New Roman" panose="02020603050405020304"/>
                <a:cs typeface="Times New Roman" panose="02020603050405020304"/>
              </a:rPr>
              <a:t>Understanding the search volume for specific keywords helps you prioritize which terms are more popular and likely to drive more organic traffic to your website.</a:t>
            </a:r>
            <a:endParaRPr lang="en-GB" sz="1350" dirty="0">
              <a:latin typeface="Calibri" panose="020F0502020204030204" pitchFamily="34" charset="0"/>
              <a:ea typeface="Times New Roman" panose="02020603050405020304"/>
              <a:cs typeface="Times New Roman" panose="02020603050405020304"/>
            </a:endParaRPr>
          </a:p>
          <a:p>
            <a:pPr>
              <a:lnSpc>
                <a:spcPct val="107000"/>
              </a:lnSpc>
              <a:spcAft>
                <a:spcPts val="600"/>
              </a:spcAft>
            </a:pPr>
            <a:r>
              <a:rPr lang="en-GB" sz="1350" dirty="0">
                <a:solidFill>
                  <a:srgbClr val="000000"/>
                </a:solidFill>
                <a:latin typeface="Calibri" panose="020F0502020204030204" pitchFamily="34" charset="0"/>
                <a:ea typeface="Times New Roman" panose="02020603050405020304"/>
                <a:cs typeface="Times New Roman" panose="02020603050405020304"/>
              </a:rPr>
              <a:t> </a:t>
            </a:r>
            <a:endParaRPr lang="en-GB" sz="1350" dirty="0">
              <a:latin typeface="Calibri" panose="020F0502020204030204" pitchFamily="34" charset="0"/>
              <a:ea typeface="Times New Roman" panose="02020603050405020304"/>
              <a:cs typeface="Times New Roman" panose="02020603050405020304"/>
            </a:endParaRPr>
          </a:p>
        </p:txBody>
      </p:sp>
      <p:sp>
        <p:nvSpPr>
          <p:cNvPr id="18" name="TextBox 17">
            <a:extLst>
              <a:ext uri="{FF2B5EF4-FFF2-40B4-BE49-F238E27FC236}">
                <a16:creationId xmlns:a16="http://schemas.microsoft.com/office/drawing/2014/main" id="{794ADA82-EE4E-446A-0310-909525A74824}"/>
              </a:ext>
            </a:extLst>
          </p:cNvPr>
          <p:cNvSpPr txBox="1"/>
          <p:nvPr/>
        </p:nvSpPr>
        <p:spPr>
          <a:xfrm>
            <a:off x="4884393" y="1798426"/>
            <a:ext cx="4259607" cy="715581"/>
          </a:xfrm>
          <a:prstGeom prst="rect">
            <a:avLst/>
          </a:prstGeom>
          <a:noFill/>
        </p:spPr>
        <p:txBody>
          <a:bodyPr wrap="square">
            <a:spAutoFit/>
          </a:bodyPr>
          <a:lstStyle/>
          <a:p>
            <a:r>
              <a:rPr lang="en-GB" sz="1350" dirty="0">
                <a:solidFill>
                  <a:schemeClr val="accent2">
                    <a:lumMod val="50000"/>
                  </a:schemeClr>
                </a:solidFill>
                <a:latin typeface="Calibri" panose="020F0502020204030204" pitchFamily="34" charset="0"/>
                <a:ea typeface="Times New Roman" panose="02020603050405020304"/>
                <a:cs typeface="Times New Roman" panose="02020603050405020304"/>
              </a:rPr>
              <a:t>2. Keyword Relevance:</a:t>
            </a:r>
            <a:r>
              <a:rPr lang="en-US" sz="1350" dirty="0">
                <a:solidFill>
                  <a:schemeClr val="accent2">
                    <a:lumMod val="50000"/>
                  </a:schemeClr>
                </a:solidFill>
                <a:latin typeface="Calibri" panose="020F0502020204030204" pitchFamily="34" charset="0"/>
                <a:ea typeface="Times New Roman" panose="02020603050405020304"/>
                <a:cs typeface="Times New Roman" panose="02020603050405020304"/>
              </a:rPr>
              <a:t> </a:t>
            </a:r>
            <a:r>
              <a:rPr lang="en-GB" sz="1350" dirty="0">
                <a:solidFill>
                  <a:srgbClr val="000000"/>
                </a:solidFill>
                <a:latin typeface="Calibri" panose="020F0502020204030204" pitchFamily="34" charset="0"/>
                <a:ea typeface="Times New Roman" panose="02020603050405020304"/>
                <a:cs typeface="Times New Roman" panose="02020603050405020304"/>
              </a:rPr>
              <a:t>Keyword research reveals which terms are most relevant to your business, products, or services. </a:t>
            </a:r>
            <a:endParaRPr lang="en-US" sz="1350" dirty="0"/>
          </a:p>
        </p:txBody>
      </p:sp>
      <p:sp>
        <p:nvSpPr>
          <p:cNvPr id="17" name="TextBox 16">
            <a:extLst>
              <a:ext uri="{FF2B5EF4-FFF2-40B4-BE49-F238E27FC236}">
                <a16:creationId xmlns:a16="http://schemas.microsoft.com/office/drawing/2014/main" id="{07FFD480-9859-BB87-16E4-D00DB66CEE96}"/>
              </a:ext>
            </a:extLst>
          </p:cNvPr>
          <p:cNvSpPr txBox="1"/>
          <p:nvPr/>
        </p:nvSpPr>
        <p:spPr>
          <a:xfrm>
            <a:off x="4884393" y="2480251"/>
            <a:ext cx="4161026" cy="507831"/>
          </a:xfrm>
          <a:prstGeom prst="rect">
            <a:avLst/>
          </a:prstGeom>
          <a:noFill/>
        </p:spPr>
        <p:txBody>
          <a:bodyPr wrap="square">
            <a:spAutoFit/>
          </a:bodyPr>
          <a:lstStyle/>
          <a:p>
            <a:r>
              <a:rPr lang="en-GB" sz="1350" dirty="0">
                <a:solidFill>
                  <a:schemeClr val="accent2">
                    <a:lumMod val="50000"/>
                  </a:schemeClr>
                </a:solidFill>
                <a:latin typeface="Calibri" panose="020F0502020204030204" pitchFamily="34" charset="0"/>
                <a:ea typeface="Times New Roman" panose="02020603050405020304"/>
                <a:cs typeface="Times New Roman" panose="02020603050405020304"/>
              </a:rPr>
              <a:t>3. User Intent: </a:t>
            </a:r>
            <a:r>
              <a:rPr lang="en-GB" sz="1350" dirty="0">
                <a:solidFill>
                  <a:srgbClr val="000000"/>
                </a:solidFill>
                <a:latin typeface="Calibri" panose="020F0502020204030204" pitchFamily="34" charset="0"/>
                <a:ea typeface="Times New Roman" panose="02020603050405020304"/>
                <a:cs typeface="Times New Roman" panose="02020603050405020304"/>
              </a:rPr>
              <a:t>By analyzing keywords, you can gain insights into the intent of users behind their searches. </a:t>
            </a:r>
            <a:endParaRPr lang="en-US" sz="1350" dirty="0"/>
          </a:p>
        </p:txBody>
      </p:sp>
      <p:sp>
        <p:nvSpPr>
          <p:cNvPr id="13" name="TextBox 12">
            <a:extLst>
              <a:ext uri="{FF2B5EF4-FFF2-40B4-BE49-F238E27FC236}">
                <a16:creationId xmlns:a16="http://schemas.microsoft.com/office/drawing/2014/main" id="{5E1B6528-1CBB-56CE-F935-23E9538B37CB}"/>
              </a:ext>
            </a:extLst>
          </p:cNvPr>
          <p:cNvSpPr txBox="1"/>
          <p:nvPr/>
        </p:nvSpPr>
        <p:spPr>
          <a:xfrm>
            <a:off x="4884393" y="2930374"/>
            <a:ext cx="4138713" cy="507831"/>
          </a:xfrm>
          <a:prstGeom prst="rect">
            <a:avLst/>
          </a:prstGeom>
          <a:noFill/>
        </p:spPr>
        <p:txBody>
          <a:bodyPr wrap="square">
            <a:spAutoFit/>
          </a:bodyPr>
          <a:lstStyle/>
          <a:p>
            <a:r>
              <a:rPr lang="en-GB" sz="135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rPr>
              <a:t>4. Long-tail Keywords: </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Long-tail keywords often have lower search volumes but higher conversion potential. </a:t>
            </a:r>
            <a:endParaRPr lang="en-US" sz="1350" dirty="0"/>
          </a:p>
        </p:txBody>
      </p:sp>
      <p:sp>
        <p:nvSpPr>
          <p:cNvPr id="19" name="TextBox 18">
            <a:extLst>
              <a:ext uri="{FF2B5EF4-FFF2-40B4-BE49-F238E27FC236}">
                <a16:creationId xmlns:a16="http://schemas.microsoft.com/office/drawing/2014/main" id="{E257DB5A-D263-9079-534A-7F0178738F87}"/>
              </a:ext>
            </a:extLst>
          </p:cNvPr>
          <p:cNvSpPr txBox="1"/>
          <p:nvPr/>
        </p:nvSpPr>
        <p:spPr>
          <a:xfrm>
            <a:off x="4948672" y="3395147"/>
            <a:ext cx="4138713" cy="507831"/>
          </a:xfrm>
          <a:prstGeom prst="rect">
            <a:avLst/>
          </a:prstGeom>
          <a:noFill/>
        </p:spPr>
        <p:txBody>
          <a:bodyPr wrap="square">
            <a:spAutoFit/>
          </a:bodyPr>
          <a:lstStyle/>
          <a:p>
            <a:r>
              <a:rPr lang="en-GB" sz="135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rPr>
              <a:t>5. Competitor Analysis:</a:t>
            </a:r>
            <a:r>
              <a:rPr lang="en-US"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Keyword research allows you to identify the keywords your competitors are targeting.</a:t>
            </a:r>
            <a:endParaRPr lang="en-US" sz="1350" dirty="0"/>
          </a:p>
        </p:txBody>
      </p:sp>
      <p:sp>
        <p:nvSpPr>
          <p:cNvPr id="21" name="TextBox 20">
            <a:extLst>
              <a:ext uri="{FF2B5EF4-FFF2-40B4-BE49-F238E27FC236}">
                <a16:creationId xmlns:a16="http://schemas.microsoft.com/office/drawing/2014/main" id="{824F1846-2A32-CECD-2E9D-02C0AE4D669D}"/>
              </a:ext>
            </a:extLst>
          </p:cNvPr>
          <p:cNvSpPr txBox="1"/>
          <p:nvPr/>
        </p:nvSpPr>
        <p:spPr>
          <a:xfrm>
            <a:off x="4819783" y="3819948"/>
            <a:ext cx="4161026" cy="715581"/>
          </a:xfrm>
          <a:prstGeom prst="rect">
            <a:avLst/>
          </a:prstGeom>
          <a:noFill/>
        </p:spPr>
        <p:txBody>
          <a:bodyPr wrap="square">
            <a:spAutoFit/>
          </a:bodyPr>
          <a:lstStyle/>
          <a:p>
            <a:r>
              <a:rPr lang="en-GB" sz="135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rPr>
              <a:t>6. Seasonal Trends:</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Certain keywords may experience fluctuations in search volume based on seasonal trends or events.</a:t>
            </a:r>
            <a:endParaRPr lang="en-US" sz="1350" dirty="0"/>
          </a:p>
        </p:txBody>
      </p:sp>
      <p:sp>
        <p:nvSpPr>
          <p:cNvPr id="23" name="TextBox 22">
            <a:extLst>
              <a:ext uri="{FF2B5EF4-FFF2-40B4-BE49-F238E27FC236}">
                <a16:creationId xmlns:a16="http://schemas.microsoft.com/office/drawing/2014/main" id="{327D21BA-7F53-9D84-A5A1-7368741EE99A}"/>
              </a:ext>
            </a:extLst>
          </p:cNvPr>
          <p:cNvSpPr txBox="1"/>
          <p:nvPr/>
        </p:nvSpPr>
        <p:spPr>
          <a:xfrm>
            <a:off x="4819783" y="4450937"/>
            <a:ext cx="4225636" cy="715581"/>
          </a:xfrm>
          <a:prstGeom prst="rect">
            <a:avLst/>
          </a:prstGeom>
          <a:noFill/>
        </p:spPr>
        <p:txBody>
          <a:bodyPr wrap="square">
            <a:spAutoFit/>
          </a:bodyPr>
          <a:lstStyle/>
          <a:p>
            <a:r>
              <a:rPr lang="en-GB" sz="135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rPr>
              <a:t>7. Keyword Difficulty:</a:t>
            </a:r>
            <a:r>
              <a:rPr lang="en-GB" sz="135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Assessing keyword difficulty helps you understand the level of competition for specific terms.</a:t>
            </a:r>
            <a:endParaRPr lang="en-US" sz="1350" dirty="0"/>
          </a:p>
        </p:txBody>
      </p:sp>
    </p:spTree>
    <p:extLst>
      <p:ext uri="{BB962C8B-B14F-4D97-AF65-F5344CB8AC3E}">
        <p14:creationId xmlns:p14="http://schemas.microsoft.com/office/powerpoint/2010/main" val="8563388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B2C-1AE7-14F9-A7C4-5411B6E6857D}"/>
              </a:ext>
            </a:extLst>
          </p:cNvPr>
          <p:cNvSpPr>
            <a:spLocks noGrp="1"/>
          </p:cNvSpPr>
          <p:nvPr>
            <p:ph type="title"/>
          </p:nvPr>
        </p:nvSpPr>
        <p:spPr>
          <a:xfrm>
            <a:off x="218050" y="133643"/>
            <a:ext cx="6478172" cy="337625"/>
          </a:xfrm>
        </p:spPr>
        <p:txBody>
          <a:bodyPr>
            <a:normAutofit fontScale="90000"/>
          </a:bodyPr>
          <a:lstStyle/>
          <a:p>
            <a:r>
              <a:rPr lang="en-US" b="1" u="sng" dirty="0"/>
              <a:t>JULY-2023 CONTENT CALENDAR</a:t>
            </a:r>
            <a:endParaRPr lang="en-IN" b="1" u="sng" dirty="0"/>
          </a:p>
        </p:txBody>
      </p:sp>
      <p:sp>
        <p:nvSpPr>
          <p:cNvPr id="3" name="Text Placeholder 2">
            <a:extLst>
              <a:ext uri="{FF2B5EF4-FFF2-40B4-BE49-F238E27FC236}">
                <a16:creationId xmlns:a16="http://schemas.microsoft.com/office/drawing/2014/main" id="{3ED54743-5B5B-DC16-FFC6-EDE36139ABA5}"/>
              </a:ext>
            </a:extLst>
          </p:cNvPr>
          <p:cNvSpPr>
            <a:spLocks noGrp="1"/>
          </p:cNvSpPr>
          <p:nvPr>
            <p:ph type="body" idx="1"/>
          </p:nvPr>
        </p:nvSpPr>
        <p:spPr>
          <a:xfrm>
            <a:off x="218050" y="608429"/>
            <a:ext cx="6686549" cy="337624"/>
          </a:xfrm>
        </p:spPr>
        <p:txBody>
          <a:bodyPr>
            <a:normAutofit fontScale="92500" lnSpcReduction="10000"/>
          </a:bodyPr>
          <a:lstStyle/>
          <a:p>
            <a:r>
              <a:rPr kumimoji="0" lang="en-IN" sz="1800" b="0" i="1" u="none" strike="noStrike" kern="1200" cap="none" spc="0" normalizeH="0" baseline="0" noProof="0" dirty="0">
                <a:ln>
                  <a:noFill/>
                </a:ln>
                <a:solidFill>
                  <a:prstClr val="black"/>
                </a:solidFill>
                <a:effectLst/>
                <a:uLnTx/>
                <a:uFillTx/>
                <a:latin typeface="Verdana" panose="020B0604030504040204" pitchFamily="34" charset="0"/>
                <a:ea typeface="+mn-ea"/>
                <a:cs typeface="+mn-cs"/>
              </a:rPr>
              <a:t>                                    “ Spread the Smile ”</a:t>
            </a:r>
            <a:endParaRPr lang="en-IN" dirty="0"/>
          </a:p>
        </p:txBody>
      </p:sp>
      <p:graphicFrame>
        <p:nvGraphicFramePr>
          <p:cNvPr id="4" name="Table 3">
            <a:extLst>
              <a:ext uri="{FF2B5EF4-FFF2-40B4-BE49-F238E27FC236}">
                <a16:creationId xmlns:a16="http://schemas.microsoft.com/office/drawing/2014/main" id="{87DAE60B-D04F-CB28-3B51-E9CEE9CE807C}"/>
              </a:ext>
            </a:extLst>
          </p:cNvPr>
          <p:cNvGraphicFramePr>
            <a:graphicFrameLocks noGrp="1"/>
          </p:cNvGraphicFramePr>
          <p:nvPr>
            <p:extLst>
              <p:ext uri="{D42A27DB-BD31-4B8C-83A1-F6EECF244321}">
                <p14:modId xmlns:p14="http://schemas.microsoft.com/office/powerpoint/2010/main" val="1758703998"/>
              </p:ext>
            </p:extLst>
          </p:nvPr>
        </p:nvGraphicFramePr>
        <p:xfrm>
          <a:off x="1209823" y="1167617"/>
          <a:ext cx="7418236" cy="3808461"/>
        </p:xfrm>
        <a:graphic>
          <a:graphicData uri="http://schemas.openxmlformats.org/drawingml/2006/table">
            <a:tbl>
              <a:tblPr firstRow="1" bandRow="1">
                <a:tableStyleId>{F5AB1C69-6EDB-4FF4-983F-18BD219EF322}</a:tableStyleId>
              </a:tblPr>
              <a:tblGrid>
                <a:gridCol w="1059748">
                  <a:extLst>
                    <a:ext uri="{9D8B030D-6E8A-4147-A177-3AD203B41FA5}">
                      <a16:colId xmlns:a16="http://schemas.microsoft.com/office/drawing/2014/main" val="3332202943"/>
                    </a:ext>
                  </a:extLst>
                </a:gridCol>
                <a:gridCol w="1059748">
                  <a:extLst>
                    <a:ext uri="{9D8B030D-6E8A-4147-A177-3AD203B41FA5}">
                      <a16:colId xmlns:a16="http://schemas.microsoft.com/office/drawing/2014/main" val="3981316210"/>
                    </a:ext>
                  </a:extLst>
                </a:gridCol>
                <a:gridCol w="1059748">
                  <a:extLst>
                    <a:ext uri="{9D8B030D-6E8A-4147-A177-3AD203B41FA5}">
                      <a16:colId xmlns:a16="http://schemas.microsoft.com/office/drawing/2014/main" val="2040409383"/>
                    </a:ext>
                  </a:extLst>
                </a:gridCol>
                <a:gridCol w="1005893">
                  <a:extLst>
                    <a:ext uri="{9D8B030D-6E8A-4147-A177-3AD203B41FA5}">
                      <a16:colId xmlns:a16="http://schemas.microsoft.com/office/drawing/2014/main" val="1960917989"/>
                    </a:ext>
                  </a:extLst>
                </a:gridCol>
                <a:gridCol w="1113603">
                  <a:extLst>
                    <a:ext uri="{9D8B030D-6E8A-4147-A177-3AD203B41FA5}">
                      <a16:colId xmlns:a16="http://schemas.microsoft.com/office/drawing/2014/main" val="3434909390"/>
                    </a:ext>
                  </a:extLst>
                </a:gridCol>
                <a:gridCol w="1059748">
                  <a:extLst>
                    <a:ext uri="{9D8B030D-6E8A-4147-A177-3AD203B41FA5}">
                      <a16:colId xmlns:a16="http://schemas.microsoft.com/office/drawing/2014/main" val="4288471303"/>
                    </a:ext>
                  </a:extLst>
                </a:gridCol>
                <a:gridCol w="1059748">
                  <a:extLst>
                    <a:ext uri="{9D8B030D-6E8A-4147-A177-3AD203B41FA5}">
                      <a16:colId xmlns:a16="http://schemas.microsoft.com/office/drawing/2014/main" val="3863395358"/>
                    </a:ext>
                  </a:extLst>
                </a:gridCol>
              </a:tblGrid>
              <a:tr h="535758">
                <a:tc>
                  <a:txBody>
                    <a:bodyPr/>
                    <a:lstStyle/>
                    <a:p>
                      <a:pPr algn="ctr"/>
                      <a:r>
                        <a:rPr lang="en-US" sz="1000" b="1" dirty="0">
                          <a:solidFill>
                            <a:schemeClr val="tx1"/>
                          </a:solidFill>
                        </a:rPr>
                        <a:t>SUN</a:t>
                      </a:r>
                    </a:p>
                  </a:txBody>
                  <a:tcPr marL="68580" marR="68580" marT="34290" marB="34290" anchor="ctr"/>
                </a:tc>
                <a:tc>
                  <a:txBody>
                    <a:bodyPr/>
                    <a:lstStyle/>
                    <a:p>
                      <a:pPr algn="ctr"/>
                      <a:r>
                        <a:rPr lang="en-US" sz="1000" b="1" dirty="0">
                          <a:solidFill>
                            <a:schemeClr val="tx1"/>
                          </a:solidFill>
                        </a:rPr>
                        <a:t>MON</a:t>
                      </a:r>
                    </a:p>
                  </a:txBody>
                  <a:tcPr marL="68580" marR="68580" marT="34290" marB="34290" anchor="ctr"/>
                </a:tc>
                <a:tc>
                  <a:txBody>
                    <a:bodyPr/>
                    <a:lstStyle/>
                    <a:p>
                      <a:pPr algn="ctr"/>
                      <a:r>
                        <a:rPr lang="en-US" sz="1000" b="1" dirty="0">
                          <a:solidFill>
                            <a:schemeClr val="tx1"/>
                          </a:solidFill>
                        </a:rPr>
                        <a:t>TUES</a:t>
                      </a:r>
                    </a:p>
                  </a:txBody>
                  <a:tcPr marL="68580" marR="68580" marT="34290" marB="34290" anchor="ctr"/>
                </a:tc>
                <a:tc>
                  <a:txBody>
                    <a:bodyPr/>
                    <a:lstStyle/>
                    <a:p>
                      <a:pPr algn="ctr"/>
                      <a:r>
                        <a:rPr lang="en-US" sz="1000" b="1" dirty="0">
                          <a:solidFill>
                            <a:schemeClr val="tx1"/>
                          </a:solidFill>
                        </a:rPr>
                        <a:t>WED</a:t>
                      </a:r>
                    </a:p>
                  </a:txBody>
                  <a:tcPr marL="68580" marR="68580" marT="34290" marB="34290" anchor="ctr"/>
                </a:tc>
                <a:tc>
                  <a:txBody>
                    <a:bodyPr/>
                    <a:lstStyle/>
                    <a:p>
                      <a:pPr algn="ctr"/>
                      <a:r>
                        <a:rPr lang="en-US" sz="1000" b="1" dirty="0">
                          <a:solidFill>
                            <a:schemeClr val="tx1"/>
                          </a:solidFill>
                        </a:rPr>
                        <a:t>THURS</a:t>
                      </a:r>
                    </a:p>
                  </a:txBody>
                  <a:tcPr marL="68580" marR="68580" marT="34290" marB="34290" anchor="ctr"/>
                </a:tc>
                <a:tc>
                  <a:txBody>
                    <a:bodyPr/>
                    <a:lstStyle/>
                    <a:p>
                      <a:pPr algn="ctr"/>
                      <a:r>
                        <a:rPr lang="en-US" sz="1000" b="1" dirty="0">
                          <a:solidFill>
                            <a:schemeClr val="tx1"/>
                          </a:solidFill>
                        </a:rPr>
                        <a:t>FRI</a:t>
                      </a:r>
                    </a:p>
                  </a:txBody>
                  <a:tcPr marL="68580" marR="68580" marT="34290" marB="34290" anchor="ctr"/>
                </a:tc>
                <a:tc>
                  <a:txBody>
                    <a:bodyPr/>
                    <a:lstStyle/>
                    <a:p>
                      <a:pPr algn="ctr"/>
                      <a:r>
                        <a:rPr lang="en-US" sz="1000" b="1" dirty="0">
                          <a:solidFill>
                            <a:schemeClr val="tx1"/>
                          </a:solidFill>
                        </a:rPr>
                        <a:t>SAT</a:t>
                      </a:r>
                    </a:p>
                  </a:txBody>
                  <a:tcPr marL="68580" marR="68580" marT="34290" marB="34290" anchor="ctr"/>
                </a:tc>
                <a:extLst>
                  <a:ext uri="{0D108BD9-81ED-4DB2-BD59-A6C34878D82A}">
                    <a16:rowId xmlns:a16="http://schemas.microsoft.com/office/drawing/2014/main" val="108892952"/>
                  </a:ext>
                </a:extLst>
              </a:tr>
              <a:tr h="420317">
                <a:tc>
                  <a:txBody>
                    <a:bodyPr/>
                    <a:lstStyle/>
                    <a:p>
                      <a:pPr marL="0" algn="r" defTabSz="914400" rtl="0" eaLnBrk="1" fontAlgn="b" latinLnBrk="0" hangingPunct="1"/>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a:t>
                      </a:r>
                      <a:endParaRPr lang="en-US" sz="1400" b="1" i="1" u="none" strike="noStrike" kern="1200" baseline="8000" dirty="0">
                        <a:solidFill>
                          <a:srgbClr val="000000"/>
                        </a:solidFill>
                        <a:effectLst/>
                        <a:latin typeface="+mn-lt"/>
                        <a:ea typeface="+mn-ea"/>
                        <a:cs typeface="+mn-cs"/>
                      </a:endParaRPr>
                    </a:p>
                  </a:txBody>
                  <a:tcPr marL="68580" marR="68580" marT="34290" marB="34290"/>
                </a:tc>
                <a:extLst>
                  <a:ext uri="{0D108BD9-81ED-4DB2-BD59-A6C34878D82A}">
                    <a16:rowId xmlns:a16="http://schemas.microsoft.com/office/drawing/2014/main" val="1987887670"/>
                  </a:ext>
                </a:extLst>
              </a:tr>
              <a:tr h="607595">
                <a:tc>
                  <a:txBody>
                    <a:bodyPr/>
                    <a:lstStyle/>
                    <a:p>
                      <a:pPr marL="0" algn="r" defTabSz="914400" rtl="0" eaLnBrk="1" fontAlgn="b" latinLnBrk="0" hangingPunct="1"/>
                      <a:r>
                        <a:rPr lang="en-US" sz="1400" b="1" u="none" strike="noStrike" kern="1200" baseline="8000" dirty="0">
                          <a:solidFill>
                            <a:srgbClr val="000000"/>
                          </a:solidFill>
                          <a:effectLst/>
                        </a:rPr>
                        <a:t>2</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3</a:t>
                      </a:r>
                    </a:p>
                    <a:p>
                      <a:pPr marL="0" algn="r" defTabSz="914400" rtl="0" eaLnBrk="1" fontAlgn="b" latinLnBrk="0" hangingPunct="1"/>
                      <a:r>
                        <a:rPr lang="en-US" sz="1400" b="1" u="none" strike="noStrike" kern="1200" baseline="8000" dirty="0">
                          <a:solidFill>
                            <a:srgbClr val="000000"/>
                          </a:solidFill>
                          <a:effectLst/>
                        </a:rPr>
                        <a:t>CONTENT WRITING  </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4</a:t>
                      </a:r>
                    </a:p>
                    <a:p>
                      <a:pPr marL="0" algn="r" defTabSz="914400" rtl="0" eaLnBrk="1" fontAlgn="b" latinLnBrk="0" hangingPunct="1"/>
                      <a:r>
                        <a:rPr lang="en-US" sz="1400" b="1" u="none" strike="noStrike" kern="1200" baseline="8000" dirty="0">
                          <a:solidFill>
                            <a:srgbClr val="000000"/>
                          </a:solidFill>
                          <a:effectLst/>
                        </a:rPr>
                        <a:t>SOCIAL MEDIA MARKETING</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5</a:t>
                      </a:r>
                    </a:p>
                    <a:p>
                      <a:pPr marL="0" algn="r" defTabSz="914400" rtl="0" eaLnBrk="1" fontAlgn="b" latinLnBrk="0" hangingPunct="1"/>
                      <a:r>
                        <a:rPr lang="en-US" sz="1400" b="1" u="none" strike="noStrike" kern="1200" baseline="8000" dirty="0">
                          <a:solidFill>
                            <a:srgbClr val="000000"/>
                          </a:solidFill>
                          <a:effectLst/>
                        </a:rPr>
                        <a:t>INSTAGRAM STORY</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6</a:t>
                      </a:r>
                    </a:p>
                    <a:p>
                      <a:pPr marL="0" algn="r" defTabSz="914400" rtl="0" eaLnBrk="1" fontAlgn="b" latinLnBrk="0" hangingPunct="1"/>
                      <a:r>
                        <a:rPr lang="en-US" sz="1400" b="1" u="none" strike="noStrike" kern="1200" baseline="8000" dirty="0">
                          <a:solidFill>
                            <a:srgbClr val="000000"/>
                          </a:solidFill>
                          <a:effectLst/>
                        </a:rPr>
                        <a:t>LIVE ADVERTISING</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7</a:t>
                      </a:r>
                    </a:p>
                    <a:p>
                      <a:pPr marL="0" algn="r" defTabSz="914400" rtl="0" eaLnBrk="1" fontAlgn="b" latinLnBrk="0" hangingPunct="1"/>
                      <a:r>
                        <a:rPr lang="en-US" sz="1400" b="1" u="none" strike="noStrike" kern="1200" baseline="8000" dirty="0">
                          <a:solidFill>
                            <a:srgbClr val="000000"/>
                          </a:solidFill>
                          <a:effectLst/>
                        </a:rPr>
                        <a:t>SEO</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8</a:t>
                      </a:r>
                      <a:endParaRPr lang="en-US" sz="1400" b="1" i="1" u="none" strike="noStrike" kern="1200" baseline="8000" dirty="0">
                        <a:solidFill>
                          <a:srgbClr val="000000"/>
                        </a:solidFill>
                        <a:effectLst/>
                        <a:latin typeface="+mn-lt"/>
                        <a:ea typeface="+mn-ea"/>
                        <a:cs typeface="+mn-cs"/>
                      </a:endParaRPr>
                    </a:p>
                  </a:txBody>
                  <a:tcPr marL="68580" marR="68580" marT="34290" marB="34290"/>
                </a:tc>
                <a:extLst>
                  <a:ext uri="{0D108BD9-81ED-4DB2-BD59-A6C34878D82A}">
                    <a16:rowId xmlns:a16="http://schemas.microsoft.com/office/drawing/2014/main" val="1317825143"/>
                  </a:ext>
                </a:extLst>
              </a:tr>
              <a:tr h="632473">
                <a:tc>
                  <a:txBody>
                    <a:bodyPr/>
                    <a:lstStyle/>
                    <a:p>
                      <a:pPr marL="0" algn="r" defTabSz="914400" rtl="0" eaLnBrk="1" fontAlgn="b" latinLnBrk="0" hangingPunct="1"/>
                      <a:r>
                        <a:rPr lang="en-US" sz="1400" b="1" u="none" strike="noStrike" kern="1200" baseline="8000" dirty="0">
                          <a:solidFill>
                            <a:srgbClr val="000000"/>
                          </a:solidFill>
                          <a:effectLst/>
                        </a:rPr>
                        <a:t>9</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10</a:t>
                      </a:r>
                    </a:p>
                    <a:p>
                      <a:pPr marL="0" algn="r" defTabSz="914400" rtl="0" eaLnBrk="1" fontAlgn="b" latinLnBrk="0" hangingPunct="1"/>
                      <a:r>
                        <a:rPr lang="en-US" sz="1400" b="1" u="none" strike="noStrike" kern="1200" baseline="8000" dirty="0">
                          <a:solidFill>
                            <a:srgbClr val="000000"/>
                          </a:solidFill>
                          <a:effectLst/>
                        </a:rPr>
                        <a:t>COMPETITOR ANALYSIS</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11</a:t>
                      </a:r>
                    </a:p>
                    <a:p>
                      <a:pPr marL="0" algn="r" defTabSz="914400" rtl="0" eaLnBrk="1" fontAlgn="b" latinLnBrk="0" hangingPunct="1"/>
                      <a:r>
                        <a:rPr lang="en-US" sz="1400" b="1" u="none" strike="noStrike" kern="1200" baseline="8000" dirty="0">
                          <a:solidFill>
                            <a:srgbClr val="000000"/>
                          </a:solidFill>
                          <a:effectLst/>
                        </a:rPr>
                        <a:t>E-MAIL MARKETING</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12</a:t>
                      </a:r>
                    </a:p>
                    <a:p>
                      <a:pPr marL="0" algn="r" defTabSz="914400" rtl="0" eaLnBrk="1" fontAlgn="b" latinLnBrk="0" hangingPunct="1"/>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13</a:t>
                      </a:r>
                    </a:p>
                    <a:p>
                      <a:pPr marL="0" algn="r" defTabSz="914400" rtl="0" eaLnBrk="1" fontAlgn="b" latinLnBrk="0" hangingPunct="1"/>
                      <a:r>
                        <a:rPr lang="en-US" sz="1400" b="1" u="none" strike="noStrike" kern="1200" baseline="8000" dirty="0">
                          <a:solidFill>
                            <a:srgbClr val="000000"/>
                          </a:solidFill>
                          <a:effectLst/>
                        </a:rPr>
                        <a:t>BLOG POST</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14</a:t>
                      </a:r>
                    </a:p>
                    <a:p>
                      <a:pPr marL="0" algn="r" defTabSz="914400" rtl="0" eaLnBrk="1" fontAlgn="b" latinLnBrk="0" hangingPunct="1"/>
                      <a:r>
                        <a:rPr lang="en-US" sz="1400" b="1" i="1" u="none" strike="noStrike" kern="1200" baseline="8000" dirty="0">
                          <a:solidFill>
                            <a:srgbClr val="000000"/>
                          </a:solidFill>
                          <a:effectLst/>
                          <a:latin typeface="+mn-lt"/>
                          <a:ea typeface="+mn-ea"/>
                          <a:cs typeface="+mn-cs"/>
                        </a:rPr>
                        <a:t>QUIZ</a:t>
                      </a: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15</a:t>
                      </a:r>
                      <a:endParaRPr lang="en-US" sz="1400" b="1" i="1" u="none" strike="noStrike" kern="1200" baseline="8000" dirty="0">
                        <a:solidFill>
                          <a:srgbClr val="000000"/>
                        </a:solidFill>
                        <a:effectLst/>
                        <a:latin typeface="+mn-lt"/>
                        <a:ea typeface="+mn-ea"/>
                        <a:cs typeface="+mn-cs"/>
                      </a:endParaRPr>
                    </a:p>
                  </a:txBody>
                  <a:tcPr marL="68580" marR="68580" marT="34290" marB="34290"/>
                </a:tc>
                <a:extLst>
                  <a:ext uri="{0D108BD9-81ED-4DB2-BD59-A6C34878D82A}">
                    <a16:rowId xmlns:a16="http://schemas.microsoft.com/office/drawing/2014/main" val="1318689868"/>
                  </a:ext>
                </a:extLst>
              </a:tr>
              <a:tr h="554461">
                <a:tc>
                  <a:txBody>
                    <a:bodyPr/>
                    <a:lstStyle/>
                    <a:p>
                      <a:pPr marL="0" algn="r" defTabSz="914400" rtl="0" eaLnBrk="1" fontAlgn="b" latinLnBrk="0" hangingPunct="1"/>
                      <a:r>
                        <a:rPr lang="en-US" sz="1400" b="1" u="none" strike="noStrike" kern="1200" baseline="8000" dirty="0">
                          <a:solidFill>
                            <a:srgbClr val="000000"/>
                          </a:solidFill>
                          <a:effectLst/>
                        </a:rPr>
                        <a:t>16</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17</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18</a:t>
                      </a:r>
                    </a:p>
                    <a:p>
                      <a:pPr marL="0" algn="r" defTabSz="914400" rtl="0" eaLnBrk="1" fontAlgn="b" latinLnBrk="0" hangingPunct="1"/>
                      <a:r>
                        <a:rPr lang="en-US" sz="1400" b="1" u="none" strike="noStrike" kern="1200" baseline="8000" dirty="0">
                          <a:solidFill>
                            <a:srgbClr val="000000"/>
                          </a:solidFill>
                          <a:effectLst/>
                        </a:rPr>
                        <a:t>KEYWORD RESEARCH</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19</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20</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21</a:t>
                      </a:r>
                    </a:p>
                    <a:p>
                      <a:pPr marL="0" algn="r" defTabSz="914400" rtl="0" eaLnBrk="1" fontAlgn="b" latinLnBrk="0" hangingPunct="1"/>
                      <a:r>
                        <a:rPr lang="en-US" sz="1400" b="1" u="none" strike="noStrike" kern="1200" baseline="8000" dirty="0">
                          <a:solidFill>
                            <a:srgbClr val="000000"/>
                          </a:solidFill>
                          <a:effectLst/>
                        </a:rPr>
                        <a:t>VIDEO EDITING</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22</a:t>
                      </a:r>
                      <a:endParaRPr lang="en-US" sz="1400" b="1" i="1" u="none" strike="noStrike" kern="1200" baseline="8000" dirty="0">
                        <a:solidFill>
                          <a:srgbClr val="000000"/>
                        </a:solidFill>
                        <a:effectLst/>
                        <a:latin typeface="+mn-lt"/>
                        <a:ea typeface="+mn-ea"/>
                        <a:cs typeface="+mn-cs"/>
                      </a:endParaRPr>
                    </a:p>
                  </a:txBody>
                  <a:tcPr marL="68580" marR="68580" marT="34290" marB="34290"/>
                </a:tc>
                <a:extLst>
                  <a:ext uri="{0D108BD9-81ED-4DB2-BD59-A6C34878D82A}">
                    <a16:rowId xmlns:a16="http://schemas.microsoft.com/office/drawing/2014/main" val="2967374943"/>
                  </a:ext>
                </a:extLst>
              </a:tr>
              <a:tr h="562339">
                <a:tc>
                  <a:txBody>
                    <a:bodyPr/>
                    <a:lstStyle/>
                    <a:p>
                      <a:pPr marL="0" algn="r" defTabSz="914400" rtl="0" eaLnBrk="1" fontAlgn="b" latinLnBrk="0" hangingPunct="1"/>
                      <a:r>
                        <a:rPr lang="en-US" sz="1400" b="1" u="none" strike="noStrike" kern="1200" baseline="8000" dirty="0">
                          <a:solidFill>
                            <a:srgbClr val="000000"/>
                          </a:solidFill>
                          <a:effectLst/>
                        </a:rPr>
                        <a:t>23</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24</a:t>
                      </a:r>
                    </a:p>
                    <a:p>
                      <a:pPr marL="0" marR="0" lvl="0" indent="0" algn="r" defTabSz="914400" rtl="0" eaLnBrk="1" fontAlgn="b" latinLnBrk="0" hangingPunct="1">
                        <a:lnSpc>
                          <a:spcPct val="100000"/>
                        </a:lnSpc>
                        <a:spcBef>
                          <a:spcPts val="0"/>
                        </a:spcBef>
                        <a:spcAft>
                          <a:spcPts val="0"/>
                        </a:spcAft>
                        <a:buClrTx/>
                        <a:buSzTx/>
                        <a:buFontTx/>
                        <a:buNone/>
                        <a:tabLst/>
                        <a:defRPr/>
                      </a:pPr>
                      <a:r>
                        <a:rPr lang="en-US" sz="1400" b="1" u="none" strike="noStrike" kern="1200" baseline="8000" dirty="0">
                          <a:solidFill>
                            <a:srgbClr val="000000"/>
                          </a:solidFill>
                          <a:effectLst/>
                        </a:rPr>
                        <a:t>BRAND AWARENESS</a:t>
                      </a:r>
                      <a:endParaRPr lang="en-US" sz="1400" b="1" i="1" u="none" strike="noStrike" kern="1200" baseline="8000" dirty="0">
                        <a:solidFill>
                          <a:srgbClr val="000000"/>
                        </a:solidFill>
                        <a:effectLst/>
                        <a:latin typeface="+mn-lt"/>
                        <a:ea typeface="+mn-ea"/>
                        <a:cs typeface="+mn-cs"/>
                      </a:endParaRPr>
                    </a:p>
                    <a:p>
                      <a:pPr marL="0" algn="r" defTabSz="914400" rtl="0" eaLnBrk="1" fontAlgn="b" latinLnBrk="0" hangingPunct="1"/>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25</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26</a:t>
                      </a:r>
                    </a:p>
                    <a:p>
                      <a:pPr marL="0" algn="r" defTabSz="914400" rtl="0" eaLnBrk="1" fontAlgn="b" latinLnBrk="0" hangingPunct="1"/>
                      <a:r>
                        <a:rPr lang="en-US" sz="1400" b="1" u="none" strike="noStrike" kern="1200" baseline="8000" dirty="0">
                          <a:solidFill>
                            <a:srgbClr val="000000"/>
                          </a:solidFill>
                          <a:effectLst/>
                        </a:rPr>
                        <a:t>DESIGNS</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27</a:t>
                      </a:r>
                    </a:p>
                    <a:p>
                      <a:pPr marL="0" algn="r" defTabSz="914400" rtl="0" eaLnBrk="1" fontAlgn="b" latinLnBrk="0" hangingPunct="1"/>
                      <a:r>
                        <a:rPr lang="en-US" sz="1400" b="1" u="none" strike="noStrike" kern="1200" baseline="8000" dirty="0">
                          <a:solidFill>
                            <a:srgbClr val="000000"/>
                          </a:solidFill>
                          <a:effectLst/>
                        </a:rPr>
                        <a:t>IDEA CREATION</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28</a:t>
                      </a:r>
                      <a:endParaRPr lang="en-US" sz="1400" b="1" i="1" u="none" strike="noStrike" kern="1200" baseline="8000" dirty="0">
                        <a:solidFill>
                          <a:srgbClr val="000000"/>
                        </a:solidFill>
                        <a:effectLst/>
                        <a:latin typeface="+mn-lt"/>
                        <a:ea typeface="+mn-ea"/>
                        <a:cs typeface="+mn-cs"/>
                      </a:endParaRPr>
                    </a:p>
                  </a:txBody>
                  <a:tcPr marL="68580" marR="68580" marT="34290" marB="34290"/>
                </a:tc>
                <a:tc>
                  <a:txBody>
                    <a:bodyPr/>
                    <a:lstStyle/>
                    <a:p>
                      <a:pPr marL="0" algn="r" defTabSz="914400" rtl="0" eaLnBrk="1" fontAlgn="b" latinLnBrk="0" hangingPunct="1"/>
                      <a:r>
                        <a:rPr lang="en-US" sz="1400" b="1" u="none" strike="noStrike" kern="1200" baseline="8000" dirty="0">
                          <a:solidFill>
                            <a:srgbClr val="000000"/>
                          </a:solidFill>
                          <a:effectLst/>
                        </a:rPr>
                        <a:t>29</a:t>
                      </a:r>
                      <a:endParaRPr lang="en-US" sz="1400" b="1" i="1" u="none" strike="noStrike" kern="1200" baseline="8000" dirty="0">
                        <a:solidFill>
                          <a:srgbClr val="000000"/>
                        </a:solidFill>
                        <a:effectLst/>
                        <a:latin typeface="+mn-lt"/>
                        <a:ea typeface="+mn-ea"/>
                        <a:cs typeface="+mn-cs"/>
                      </a:endParaRPr>
                    </a:p>
                  </a:txBody>
                  <a:tcPr marL="68580" marR="68580" marT="34290" marB="34290"/>
                </a:tc>
                <a:extLst>
                  <a:ext uri="{0D108BD9-81ED-4DB2-BD59-A6C34878D82A}">
                    <a16:rowId xmlns:a16="http://schemas.microsoft.com/office/drawing/2014/main" val="2456011365"/>
                  </a:ext>
                </a:extLst>
              </a:tr>
              <a:tr h="420317">
                <a:tc>
                  <a:txBody>
                    <a:bodyPr/>
                    <a:lstStyle/>
                    <a:p>
                      <a:pPr algn="r" fontAlgn="b"/>
                      <a:r>
                        <a:rPr lang="en-US" sz="800" b="1" i="0" kern="1200" dirty="0">
                          <a:solidFill>
                            <a:schemeClr val="tx1"/>
                          </a:solidFill>
                          <a:latin typeface="+mn-lt"/>
                          <a:ea typeface="+mn-ea"/>
                          <a:cs typeface="Posterama" panose="020B0504020200020000" pitchFamily="34" charset="0"/>
                        </a:rPr>
                        <a:t>30</a:t>
                      </a:r>
                    </a:p>
                  </a:txBody>
                  <a:tcPr marL="68580" marR="68580" marT="34290" marB="34290"/>
                </a:tc>
                <a:tc>
                  <a:txBody>
                    <a:bodyPr/>
                    <a:lstStyle/>
                    <a:p>
                      <a:pPr algn="r" fontAlgn="b"/>
                      <a:r>
                        <a:rPr lang="en-US" sz="800" b="1" kern="1200" dirty="0">
                          <a:solidFill>
                            <a:schemeClr val="tx1"/>
                          </a:solidFill>
                        </a:rPr>
                        <a:t>31</a:t>
                      </a:r>
                      <a:endParaRPr lang="en-US" sz="800" b="1" i="0" kern="1200" dirty="0">
                        <a:solidFill>
                          <a:schemeClr val="tx1"/>
                        </a:solidFill>
                        <a:latin typeface="+mn-lt"/>
                        <a:ea typeface="+mn-ea"/>
                        <a:cs typeface="Posterama" panose="020B0504020200020000" pitchFamily="34" charset="0"/>
                      </a:endParaRPr>
                    </a:p>
                  </a:txBody>
                  <a:tcPr marL="68580" marR="68580" marT="34290" marB="34290"/>
                </a:tc>
                <a:tc>
                  <a:txBody>
                    <a:bodyPr/>
                    <a:lstStyle/>
                    <a:p>
                      <a:pPr algn="r" fontAlgn="b"/>
                      <a:endParaRPr lang="en-US" sz="800" b="1" i="0" kern="1200" dirty="0">
                        <a:solidFill>
                          <a:schemeClr val="bg1"/>
                        </a:solidFill>
                        <a:latin typeface="+mn-lt"/>
                        <a:ea typeface="+mn-ea"/>
                        <a:cs typeface="Posterama" panose="020B0504020200020000" pitchFamily="34" charset="0"/>
                      </a:endParaRPr>
                    </a:p>
                  </a:txBody>
                  <a:tcPr marL="68580" marR="68580" marT="34290" marB="34290"/>
                </a:tc>
                <a:tc>
                  <a:txBody>
                    <a:bodyPr/>
                    <a:lstStyle/>
                    <a:p>
                      <a:pPr algn="r" fontAlgn="b"/>
                      <a:endParaRPr lang="en-US" sz="800" b="1" i="0" kern="1200" dirty="0">
                        <a:solidFill>
                          <a:schemeClr val="bg1"/>
                        </a:solidFill>
                        <a:latin typeface="+mn-lt"/>
                        <a:ea typeface="+mn-ea"/>
                        <a:cs typeface="Posterama" panose="020B0504020200020000" pitchFamily="34" charset="0"/>
                      </a:endParaRPr>
                    </a:p>
                  </a:txBody>
                  <a:tcPr marL="68580" marR="68580" marT="34290" marB="34290"/>
                </a:tc>
                <a:tc>
                  <a:txBody>
                    <a:bodyPr/>
                    <a:lstStyle/>
                    <a:p>
                      <a:pPr algn="r" fontAlgn="b"/>
                      <a:endParaRPr lang="en-US" sz="800" b="1" i="0" kern="1200" dirty="0">
                        <a:solidFill>
                          <a:schemeClr val="bg1"/>
                        </a:solidFill>
                        <a:latin typeface="+mn-lt"/>
                        <a:ea typeface="+mn-ea"/>
                        <a:cs typeface="Posterama" panose="020B0504020200020000" pitchFamily="34" charset="0"/>
                      </a:endParaRPr>
                    </a:p>
                  </a:txBody>
                  <a:tcPr marL="68580" marR="68580" marT="34290" marB="34290"/>
                </a:tc>
                <a:tc>
                  <a:txBody>
                    <a:bodyPr/>
                    <a:lstStyle/>
                    <a:p>
                      <a:pPr algn="r" fontAlgn="b"/>
                      <a:endParaRPr lang="en-US" sz="800" b="1" i="0" kern="1200" dirty="0">
                        <a:solidFill>
                          <a:schemeClr val="bg1"/>
                        </a:solidFill>
                        <a:latin typeface="+mn-lt"/>
                        <a:ea typeface="+mn-ea"/>
                        <a:cs typeface="Posterama" panose="020B0504020200020000" pitchFamily="34" charset="0"/>
                      </a:endParaRPr>
                    </a:p>
                  </a:txBody>
                  <a:tcPr marL="68580" marR="68580" marT="34290" marB="34290"/>
                </a:tc>
                <a:tc>
                  <a:txBody>
                    <a:bodyPr/>
                    <a:lstStyle/>
                    <a:p>
                      <a:pPr algn="r" fontAlgn="b"/>
                      <a:endParaRPr lang="en-US" sz="800" b="1" i="0" kern="1200" dirty="0">
                        <a:solidFill>
                          <a:schemeClr val="bg1"/>
                        </a:solidFill>
                        <a:latin typeface="+mn-lt"/>
                        <a:ea typeface="+mn-ea"/>
                        <a:cs typeface="Posterama" panose="020B0504020200020000" pitchFamily="34" charset="0"/>
                      </a:endParaRPr>
                    </a:p>
                  </a:txBody>
                  <a:tcPr marL="68580" marR="68580" marT="34290" marB="34290"/>
                </a:tc>
                <a:extLst>
                  <a:ext uri="{0D108BD9-81ED-4DB2-BD59-A6C34878D82A}">
                    <a16:rowId xmlns:a16="http://schemas.microsoft.com/office/drawing/2014/main" val="1957882593"/>
                  </a:ext>
                </a:extLst>
              </a:tr>
            </a:tbl>
          </a:graphicData>
        </a:graphic>
      </p:graphicFrame>
      <p:pic>
        <p:nvPicPr>
          <p:cNvPr id="5" name="Picture 4">
            <a:extLst>
              <a:ext uri="{FF2B5EF4-FFF2-40B4-BE49-F238E27FC236}">
                <a16:creationId xmlns:a16="http://schemas.microsoft.com/office/drawing/2014/main" id="{2619E546-5E18-CCBE-0E89-12CB2343783F}"/>
              </a:ext>
            </a:extLst>
          </p:cNvPr>
          <p:cNvPicPr>
            <a:picLocks noChangeAspect="1"/>
          </p:cNvPicPr>
          <p:nvPr/>
        </p:nvPicPr>
        <p:blipFill>
          <a:blip r:embed="rId2"/>
          <a:stretch>
            <a:fillRect/>
          </a:stretch>
        </p:blipFill>
        <p:spPr>
          <a:xfrm>
            <a:off x="7127474" y="65063"/>
            <a:ext cx="1798476" cy="982980"/>
          </a:xfrm>
          <a:prstGeom prst="rect">
            <a:avLst/>
          </a:prstGeom>
        </p:spPr>
      </p:pic>
      <p:pic>
        <p:nvPicPr>
          <p:cNvPr id="7" name="Picture 6">
            <a:extLst>
              <a:ext uri="{FF2B5EF4-FFF2-40B4-BE49-F238E27FC236}">
                <a16:creationId xmlns:a16="http://schemas.microsoft.com/office/drawing/2014/main" id="{8955055D-768A-A8A4-D8CF-BEBBDA8C0D31}"/>
              </a:ext>
            </a:extLst>
          </p:cNvPr>
          <p:cNvPicPr>
            <a:picLocks noChangeAspect="1"/>
          </p:cNvPicPr>
          <p:nvPr/>
        </p:nvPicPr>
        <p:blipFill>
          <a:blip r:embed="rId3"/>
          <a:stretch>
            <a:fillRect/>
          </a:stretch>
        </p:blipFill>
        <p:spPr>
          <a:xfrm>
            <a:off x="2396124" y="3106322"/>
            <a:ext cx="206400" cy="206400"/>
          </a:xfrm>
          <a:prstGeom prst="rect">
            <a:avLst/>
          </a:prstGeom>
        </p:spPr>
      </p:pic>
      <p:pic>
        <p:nvPicPr>
          <p:cNvPr id="9" name="Picture 8">
            <a:extLst>
              <a:ext uri="{FF2B5EF4-FFF2-40B4-BE49-F238E27FC236}">
                <a16:creationId xmlns:a16="http://schemas.microsoft.com/office/drawing/2014/main" id="{36804345-8899-446F-BD1C-16336D374C3B}"/>
              </a:ext>
            </a:extLst>
          </p:cNvPr>
          <p:cNvPicPr>
            <a:picLocks noChangeAspect="1"/>
          </p:cNvPicPr>
          <p:nvPr/>
        </p:nvPicPr>
        <p:blipFill>
          <a:blip r:embed="rId4"/>
          <a:stretch>
            <a:fillRect/>
          </a:stretch>
        </p:blipFill>
        <p:spPr>
          <a:xfrm>
            <a:off x="3368595" y="3158120"/>
            <a:ext cx="206400" cy="154601"/>
          </a:xfrm>
          <a:prstGeom prst="rect">
            <a:avLst/>
          </a:prstGeom>
        </p:spPr>
      </p:pic>
      <p:pic>
        <p:nvPicPr>
          <p:cNvPr id="11" name="Picture 10">
            <a:extLst>
              <a:ext uri="{FF2B5EF4-FFF2-40B4-BE49-F238E27FC236}">
                <a16:creationId xmlns:a16="http://schemas.microsoft.com/office/drawing/2014/main" id="{F134D0D4-AB7B-26D6-1E70-722CCDF0961B}"/>
              </a:ext>
            </a:extLst>
          </p:cNvPr>
          <p:cNvPicPr>
            <a:picLocks noChangeAspect="1"/>
          </p:cNvPicPr>
          <p:nvPr/>
        </p:nvPicPr>
        <p:blipFill>
          <a:blip r:embed="rId5"/>
          <a:stretch>
            <a:fillRect/>
          </a:stretch>
        </p:blipFill>
        <p:spPr>
          <a:xfrm>
            <a:off x="4456596" y="2504268"/>
            <a:ext cx="199515" cy="199515"/>
          </a:xfrm>
          <a:prstGeom prst="rect">
            <a:avLst/>
          </a:prstGeom>
        </p:spPr>
      </p:pic>
      <p:pic>
        <p:nvPicPr>
          <p:cNvPr id="13" name="Picture 12">
            <a:extLst>
              <a:ext uri="{FF2B5EF4-FFF2-40B4-BE49-F238E27FC236}">
                <a16:creationId xmlns:a16="http://schemas.microsoft.com/office/drawing/2014/main" id="{5AB20E5C-7D21-E7EC-D453-EFE0F9393A04}"/>
              </a:ext>
            </a:extLst>
          </p:cNvPr>
          <p:cNvPicPr>
            <a:picLocks noChangeAspect="1"/>
          </p:cNvPicPr>
          <p:nvPr/>
        </p:nvPicPr>
        <p:blipFill>
          <a:blip r:embed="rId6"/>
          <a:stretch>
            <a:fillRect/>
          </a:stretch>
        </p:blipFill>
        <p:spPr>
          <a:xfrm>
            <a:off x="2346887" y="4243829"/>
            <a:ext cx="206400" cy="206400"/>
          </a:xfrm>
          <a:prstGeom prst="rect">
            <a:avLst/>
          </a:prstGeom>
        </p:spPr>
      </p:pic>
      <p:pic>
        <p:nvPicPr>
          <p:cNvPr id="14" name="Picture 13">
            <a:extLst>
              <a:ext uri="{FF2B5EF4-FFF2-40B4-BE49-F238E27FC236}">
                <a16:creationId xmlns:a16="http://schemas.microsoft.com/office/drawing/2014/main" id="{85003F00-C62F-6800-5B4E-ACD07ABEEA60}"/>
              </a:ext>
            </a:extLst>
          </p:cNvPr>
          <p:cNvPicPr>
            <a:picLocks noChangeAspect="1"/>
          </p:cNvPicPr>
          <p:nvPr/>
        </p:nvPicPr>
        <p:blipFill>
          <a:blip r:embed="rId5"/>
          <a:stretch>
            <a:fillRect/>
          </a:stretch>
        </p:blipFill>
        <p:spPr>
          <a:xfrm>
            <a:off x="5431909" y="2501924"/>
            <a:ext cx="199515" cy="199515"/>
          </a:xfrm>
          <a:prstGeom prst="rect">
            <a:avLst/>
          </a:prstGeom>
        </p:spPr>
      </p:pic>
      <p:pic>
        <p:nvPicPr>
          <p:cNvPr id="15" name="Picture 14">
            <a:extLst>
              <a:ext uri="{FF2B5EF4-FFF2-40B4-BE49-F238E27FC236}">
                <a16:creationId xmlns:a16="http://schemas.microsoft.com/office/drawing/2014/main" id="{EB664AB3-697B-EC3C-B7F7-AF458582AAA3}"/>
              </a:ext>
            </a:extLst>
          </p:cNvPr>
          <p:cNvPicPr>
            <a:picLocks noChangeAspect="1"/>
          </p:cNvPicPr>
          <p:nvPr/>
        </p:nvPicPr>
        <p:blipFill>
          <a:blip r:embed="rId5"/>
          <a:stretch>
            <a:fillRect/>
          </a:stretch>
        </p:blipFill>
        <p:spPr>
          <a:xfrm>
            <a:off x="5723574" y="3071847"/>
            <a:ext cx="199515" cy="199515"/>
          </a:xfrm>
          <a:prstGeom prst="rect">
            <a:avLst/>
          </a:prstGeom>
        </p:spPr>
      </p:pic>
      <p:pic>
        <p:nvPicPr>
          <p:cNvPr id="16" name="Picture 15">
            <a:extLst>
              <a:ext uri="{FF2B5EF4-FFF2-40B4-BE49-F238E27FC236}">
                <a16:creationId xmlns:a16="http://schemas.microsoft.com/office/drawing/2014/main" id="{A9EEF850-EEC4-6E91-9012-2FB86435F653}"/>
              </a:ext>
            </a:extLst>
          </p:cNvPr>
          <p:cNvPicPr>
            <a:picLocks noChangeAspect="1"/>
          </p:cNvPicPr>
          <p:nvPr/>
        </p:nvPicPr>
        <p:blipFill>
          <a:blip r:embed="rId5"/>
          <a:stretch>
            <a:fillRect/>
          </a:stretch>
        </p:blipFill>
        <p:spPr>
          <a:xfrm>
            <a:off x="3381525" y="2499873"/>
            <a:ext cx="199515" cy="199515"/>
          </a:xfrm>
          <a:prstGeom prst="rect">
            <a:avLst/>
          </a:prstGeom>
        </p:spPr>
      </p:pic>
      <p:pic>
        <p:nvPicPr>
          <p:cNvPr id="17" name="Picture 16">
            <a:extLst>
              <a:ext uri="{FF2B5EF4-FFF2-40B4-BE49-F238E27FC236}">
                <a16:creationId xmlns:a16="http://schemas.microsoft.com/office/drawing/2014/main" id="{D5095DE0-87F2-6A16-42D0-98209C516F98}"/>
              </a:ext>
            </a:extLst>
          </p:cNvPr>
          <p:cNvPicPr>
            <a:picLocks noChangeAspect="1"/>
          </p:cNvPicPr>
          <p:nvPr/>
        </p:nvPicPr>
        <p:blipFill>
          <a:blip r:embed="rId5"/>
          <a:stretch>
            <a:fillRect/>
          </a:stretch>
        </p:blipFill>
        <p:spPr>
          <a:xfrm>
            <a:off x="2329486" y="2480715"/>
            <a:ext cx="199515" cy="199515"/>
          </a:xfrm>
          <a:prstGeom prst="rect">
            <a:avLst/>
          </a:prstGeom>
        </p:spPr>
      </p:pic>
      <p:pic>
        <p:nvPicPr>
          <p:cNvPr id="18" name="Picture 17">
            <a:extLst>
              <a:ext uri="{FF2B5EF4-FFF2-40B4-BE49-F238E27FC236}">
                <a16:creationId xmlns:a16="http://schemas.microsoft.com/office/drawing/2014/main" id="{70015500-4130-C9AD-8ACB-4EC9FED8FEA0}"/>
              </a:ext>
            </a:extLst>
          </p:cNvPr>
          <p:cNvPicPr>
            <a:picLocks noChangeAspect="1"/>
          </p:cNvPicPr>
          <p:nvPr/>
        </p:nvPicPr>
        <p:blipFill>
          <a:blip r:embed="rId5"/>
          <a:stretch>
            <a:fillRect/>
          </a:stretch>
        </p:blipFill>
        <p:spPr>
          <a:xfrm>
            <a:off x="5455993" y="4287422"/>
            <a:ext cx="199515" cy="199515"/>
          </a:xfrm>
          <a:prstGeom prst="rect">
            <a:avLst/>
          </a:prstGeom>
        </p:spPr>
      </p:pic>
      <p:pic>
        <p:nvPicPr>
          <p:cNvPr id="19" name="Picture 18">
            <a:extLst>
              <a:ext uri="{FF2B5EF4-FFF2-40B4-BE49-F238E27FC236}">
                <a16:creationId xmlns:a16="http://schemas.microsoft.com/office/drawing/2014/main" id="{A78EFBCE-8227-3DFB-536E-C0486FB8F56D}"/>
              </a:ext>
            </a:extLst>
          </p:cNvPr>
          <p:cNvPicPr>
            <a:picLocks noChangeAspect="1"/>
          </p:cNvPicPr>
          <p:nvPr/>
        </p:nvPicPr>
        <p:blipFill>
          <a:blip r:embed="rId5"/>
          <a:stretch>
            <a:fillRect/>
          </a:stretch>
        </p:blipFill>
        <p:spPr>
          <a:xfrm>
            <a:off x="4472242" y="4287421"/>
            <a:ext cx="199515" cy="199515"/>
          </a:xfrm>
          <a:prstGeom prst="rect">
            <a:avLst/>
          </a:prstGeom>
        </p:spPr>
      </p:pic>
      <p:pic>
        <p:nvPicPr>
          <p:cNvPr id="20" name="Picture 19">
            <a:extLst>
              <a:ext uri="{FF2B5EF4-FFF2-40B4-BE49-F238E27FC236}">
                <a16:creationId xmlns:a16="http://schemas.microsoft.com/office/drawing/2014/main" id="{A6DCEFA2-CC8D-2E5A-4A13-38563B807F5F}"/>
              </a:ext>
            </a:extLst>
          </p:cNvPr>
          <p:cNvPicPr>
            <a:picLocks noChangeAspect="1"/>
          </p:cNvPicPr>
          <p:nvPr/>
        </p:nvPicPr>
        <p:blipFill>
          <a:blip r:embed="rId6"/>
          <a:stretch>
            <a:fillRect/>
          </a:stretch>
        </p:blipFill>
        <p:spPr>
          <a:xfrm>
            <a:off x="4726573" y="4299729"/>
            <a:ext cx="206400" cy="206400"/>
          </a:xfrm>
          <a:prstGeom prst="rect">
            <a:avLst/>
          </a:prstGeom>
        </p:spPr>
      </p:pic>
      <p:pic>
        <p:nvPicPr>
          <p:cNvPr id="21" name="Picture 20">
            <a:extLst>
              <a:ext uri="{FF2B5EF4-FFF2-40B4-BE49-F238E27FC236}">
                <a16:creationId xmlns:a16="http://schemas.microsoft.com/office/drawing/2014/main" id="{8CFB6E1E-E241-ACC4-784C-A2FA216CC1A4}"/>
              </a:ext>
            </a:extLst>
          </p:cNvPr>
          <p:cNvPicPr>
            <a:picLocks noChangeAspect="1"/>
          </p:cNvPicPr>
          <p:nvPr/>
        </p:nvPicPr>
        <p:blipFill>
          <a:blip r:embed="rId6"/>
          <a:stretch>
            <a:fillRect/>
          </a:stretch>
        </p:blipFill>
        <p:spPr>
          <a:xfrm>
            <a:off x="5465807" y="3071847"/>
            <a:ext cx="206400" cy="206400"/>
          </a:xfrm>
          <a:prstGeom prst="rect">
            <a:avLst/>
          </a:prstGeom>
        </p:spPr>
      </p:pic>
      <p:pic>
        <p:nvPicPr>
          <p:cNvPr id="22" name="Picture 21">
            <a:extLst>
              <a:ext uri="{FF2B5EF4-FFF2-40B4-BE49-F238E27FC236}">
                <a16:creationId xmlns:a16="http://schemas.microsoft.com/office/drawing/2014/main" id="{D703D994-DEAF-2E48-CA49-80FDBEA473D6}"/>
              </a:ext>
            </a:extLst>
          </p:cNvPr>
          <p:cNvPicPr>
            <a:picLocks noChangeAspect="1"/>
          </p:cNvPicPr>
          <p:nvPr/>
        </p:nvPicPr>
        <p:blipFill>
          <a:blip r:embed="rId6"/>
          <a:stretch>
            <a:fillRect/>
          </a:stretch>
        </p:blipFill>
        <p:spPr>
          <a:xfrm>
            <a:off x="2562629" y="2492988"/>
            <a:ext cx="206400" cy="206400"/>
          </a:xfrm>
          <a:prstGeom prst="rect">
            <a:avLst/>
          </a:prstGeom>
        </p:spPr>
      </p:pic>
      <p:pic>
        <p:nvPicPr>
          <p:cNvPr id="23" name="Picture 22">
            <a:extLst>
              <a:ext uri="{FF2B5EF4-FFF2-40B4-BE49-F238E27FC236}">
                <a16:creationId xmlns:a16="http://schemas.microsoft.com/office/drawing/2014/main" id="{EE197897-90F2-80E0-DF42-351168900358}"/>
              </a:ext>
            </a:extLst>
          </p:cNvPr>
          <p:cNvPicPr>
            <a:picLocks noChangeAspect="1"/>
          </p:cNvPicPr>
          <p:nvPr/>
        </p:nvPicPr>
        <p:blipFill>
          <a:blip r:embed="rId6"/>
          <a:stretch>
            <a:fillRect/>
          </a:stretch>
        </p:blipFill>
        <p:spPr>
          <a:xfrm>
            <a:off x="5723574" y="4287421"/>
            <a:ext cx="206400" cy="206400"/>
          </a:xfrm>
          <a:prstGeom prst="rect">
            <a:avLst/>
          </a:prstGeom>
        </p:spPr>
      </p:pic>
      <p:pic>
        <p:nvPicPr>
          <p:cNvPr id="24" name="Picture 23">
            <a:extLst>
              <a:ext uri="{FF2B5EF4-FFF2-40B4-BE49-F238E27FC236}">
                <a16:creationId xmlns:a16="http://schemas.microsoft.com/office/drawing/2014/main" id="{673426A8-C8E1-DE8E-F27D-69C6050E0FAC}"/>
              </a:ext>
            </a:extLst>
          </p:cNvPr>
          <p:cNvPicPr>
            <a:picLocks noChangeAspect="1"/>
          </p:cNvPicPr>
          <p:nvPr/>
        </p:nvPicPr>
        <p:blipFill>
          <a:blip r:embed="rId6"/>
          <a:stretch>
            <a:fillRect/>
          </a:stretch>
        </p:blipFill>
        <p:spPr>
          <a:xfrm>
            <a:off x="6593022" y="3704567"/>
            <a:ext cx="206400" cy="206400"/>
          </a:xfrm>
          <a:prstGeom prst="rect">
            <a:avLst/>
          </a:prstGeom>
        </p:spPr>
      </p:pic>
      <p:pic>
        <p:nvPicPr>
          <p:cNvPr id="25" name="Picture 24">
            <a:extLst>
              <a:ext uri="{FF2B5EF4-FFF2-40B4-BE49-F238E27FC236}">
                <a16:creationId xmlns:a16="http://schemas.microsoft.com/office/drawing/2014/main" id="{7FA7F147-A51F-9168-C8B9-9EED636E3153}"/>
              </a:ext>
            </a:extLst>
          </p:cNvPr>
          <p:cNvPicPr>
            <a:picLocks noChangeAspect="1"/>
          </p:cNvPicPr>
          <p:nvPr/>
        </p:nvPicPr>
        <p:blipFill>
          <a:blip r:embed="rId5"/>
          <a:stretch>
            <a:fillRect/>
          </a:stretch>
        </p:blipFill>
        <p:spPr>
          <a:xfrm>
            <a:off x="6893252" y="3711452"/>
            <a:ext cx="199515" cy="199515"/>
          </a:xfrm>
          <a:prstGeom prst="rect">
            <a:avLst/>
          </a:prstGeom>
        </p:spPr>
      </p:pic>
      <p:pic>
        <p:nvPicPr>
          <p:cNvPr id="27" name="Picture 26">
            <a:extLst>
              <a:ext uri="{FF2B5EF4-FFF2-40B4-BE49-F238E27FC236}">
                <a16:creationId xmlns:a16="http://schemas.microsoft.com/office/drawing/2014/main" id="{FDEEC5F2-37FC-C390-1088-D16005E167EB}"/>
              </a:ext>
            </a:extLst>
          </p:cNvPr>
          <p:cNvPicPr>
            <a:picLocks noChangeAspect="1"/>
          </p:cNvPicPr>
          <p:nvPr/>
        </p:nvPicPr>
        <p:blipFill>
          <a:blip r:embed="rId7"/>
          <a:stretch>
            <a:fillRect/>
          </a:stretch>
        </p:blipFill>
        <p:spPr>
          <a:xfrm>
            <a:off x="3368596" y="3653895"/>
            <a:ext cx="260870" cy="206772"/>
          </a:xfrm>
          <a:prstGeom prst="rect">
            <a:avLst/>
          </a:prstGeom>
        </p:spPr>
      </p:pic>
      <p:pic>
        <p:nvPicPr>
          <p:cNvPr id="28" name="Picture 27">
            <a:extLst>
              <a:ext uri="{FF2B5EF4-FFF2-40B4-BE49-F238E27FC236}">
                <a16:creationId xmlns:a16="http://schemas.microsoft.com/office/drawing/2014/main" id="{7127340F-CCEB-92E2-88AE-619867B01B8D}"/>
              </a:ext>
            </a:extLst>
          </p:cNvPr>
          <p:cNvPicPr>
            <a:picLocks noChangeAspect="1"/>
          </p:cNvPicPr>
          <p:nvPr/>
        </p:nvPicPr>
        <p:blipFill>
          <a:blip r:embed="rId7"/>
          <a:stretch>
            <a:fillRect/>
          </a:stretch>
        </p:blipFill>
        <p:spPr>
          <a:xfrm>
            <a:off x="6547906" y="3077605"/>
            <a:ext cx="244451" cy="193758"/>
          </a:xfrm>
          <a:prstGeom prst="rect">
            <a:avLst/>
          </a:prstGeom>
        </p:spPr>
      </p:pic>
    </p:spTree>
    <p:extLst>
      <p:ext uri="{BB962C8B-B14F-4D97-AF65-F5344CB8AC3E}">
        <p14:creationId xmlns:p14="http://schemas.microsoft.com/office/powerpoint/2010/main" val="1081200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8C78-A16B-C2DF-A89C-F187BBC0D3DF}"/>
              </a:ext>
            </a:extLst>
          </p:cNvPr>
          <p:cNvSpPr>
            <a:spLocks noGrp="1"/>
          </p:cNvSpPr>
          <p:nvPr>
            <p:ph type="title"/>
          </p:nvPr>
        </p:nvSpPr>
        <p:spPr>
          <a:xfrm>
            <a:off x="1192073" y="53085"/>
            <a:ext cx="5046949" cy="509623"/>
          </a:xfrm>
        </p:spPr>
        <p:txBody>
          <a:bodyPr/>
          <a:lstStyle/>
          <a:p>
            <a:r>
              <a:rPr lang="en-US" b="1" u="sng" dirty="0"/>
              <a:t>STRATEGY, AIM, AND IDEA</a:t>
            </a:r>
            <a:endParaRPr lang="en-IN" b="1" u="sng" dirty="0"/>
          </a:p>
        </p:txBody>
      </p:sp>
      <p:sp>
        <p:nvSpPr>
          <p:cNvPr id="3" name="Content Placeholder 2">
            <a:extLst>
              <a:ext uri="{FF2B5EF4-FFF2-40B4-BE49-F238E27FC236}">
                <a16:creationId xmlns:a16="http://schemas.microsoft.com/office/drawing/2014/main" id="{05BA4BB5-47A3-30C8-B9F7-392A2FF4C571}"/>
              </a:ext>
            </a:extLst>
          </p:cNvPr>
          <p:cNvSpPr>
            <a:spLocks noGrp="1"/>
          </p:cNvSpPr>
          <p:nvPr>
            <p:ph idx="1"/>
          </p:nvPr>
        </p:nvSpPr>
        <p:spPr>
          <a:xfrm>
            <a:off x="745588" y="991772"/>
            <a:ext cx="8187397" cy="3938954"/>
          </a:xfrm>
        </p:spPr>
        <p:txBody>
          <a:bodyPr>
            <a:normAutofit lnSpcReduction="10000"/>
          </a:bodyPr>
          <a:lstStyle/>
          <a:p>
            <a:r>
              <a:rPr lang="en-US" sz="2000" dirty="0">
                <a:latin typeface="Bahnschrift" panose="020B0502040204020203" pitchFamily="34" charset="0"/>
              </a:rPr>
              <a:t>FIRST THE IDEA AND TARGET AUDIENCE WERE SELECTED</a:t>
            </a:r>
          </a:p>
          <a:p>
            <a:r>
              <a:rPr lang="en-US" sz="2000" dirty="0">
                <a:latin typeface="Bahnschrift" panose="020B0502040204020203" pitchFamily="34" charset="0"/>
              </a:rPr>
              <a:t>THE AIM WAS TO PROMOTE THE BRAND NAME</a:t>
            </a:r>
          </a:p>
          <a:p>
            <a:r>
              <a:rPr lang="en-US" sz="2000" dirty="0">
                <a:latin typeface="Bahnschrift" panose="020B0502040204020203" pitchFamily="34" charset="0"/>
              </a:rPr>
              <a:t>CREATION OF SOCIAL MEDIA CAMPAIGN</a:t>
            </a:r>
          </a:p>
          <a:p>
            <a:r>
              <a:rPr lang="en-US" sz="2000" dirty="0">
                <a:latin typeface="Bahnschrift" panose="020B0502040204020203" pitchFamily="34" charset="0"/>
              </a:rPr>
              <a:t>PREPARATION OF THEMES</a:t>
            </a:r>
          </a:p>
          <a:p>
            <a:r>
              <a:rPr lang="en-US" sz="2000" dirty="0">
                <a:latin typeface="Bahnschrift" panose="020B0502040204020203" pitchFamily="34" charset="0"/>
              </a:rPr>
              <a:t>BLOG WRITING </a:t>
            </a:r>
          </a:p>
          <a:p>
            <a:r>
              <a:rPr lang="en-US" sz="2000" dirty="0">
                <a:latin typeface="Bahnschrift" panose="020B0502040204020203" pitchFamily="34" charset="0"/>
              </a:rPr>
              <a:t>QUIZ AND SEMINAR</a:t>
            </a:r>
          </a:p>
          <a:p>
            <a:r>
              <a:rPr lang="en-US" sz="2000" dirty="0">
                <a:latin typeface="Bahnschrift" panose="020B0502040204020203" pitchFamily="34" charset="0"/>
              </a:rPr>
              <a:t>BRAND PREPAREDNESS</a:t>
            </a:r>
          </a:p>
          <a:p>
            <a:r>
              <a:rPr lang="en-US" sz="2000" dirty="0">
                <a:latin typeface="Bahnschrift" panose="020B0502040204020203" pitchFamily="34" charset="0"/>
              </a:rPr>
              <a:t>SOCIAL PRESENCE</a:t>
            </a:r>
          </a:p>
          <a:p>
            <a:r>
              <a:rPr lang="en-US" sz="2000" dirty="0">
                <a:latin typeface="Bahnschrift" panose="020B0502040204020203" pitchFamily="34" charset="0"/>
              </a:rPr>
              <a:t>E-MAIL MARKETING</a:t>
            </a:r>
          </a:p>
          <a:p>
            <a:r>
              <a:rPr lang="en-US" sz="2000" dirty="0">
                <a:latin typeface="Bahnschrift" panose="020B0502040204020203" pitchFamily="34" charset="0"/>
              </a:rPr>
              <a:t>QUESTIONNAIRE</a:t>
            </a:r>
          </a:p>
          <a:p>
            <a:endParaRPr lang="en-US" dirty="0">
              <a:latin typeface="Bahnschrift" panose="020B0502040204020203" pitchFamily="34" charset="0"/>
            </a:endParaRPr>
          </a:p>
          <a:p>
            <a:endParaRPr lang="en-US" dirty="0"/>
          </a:p>
          <a:p>
            <a:endParaRPr lang="en-IN" dirty="0"/>
          </a:p>
        </p:txBody>
      </p:sp>
    </p:spTree>
    <p:extLst>
      <p:ext uri="{BB962C8B-B14F-4D97-AF65-F5344CB8AC3E}">
        <p14:creationId xmlns:p14="http://schemas.microsoft.com/office/powerpoint/2010/main" val="127640853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BD50-76B8-7831-3B76-BA889A850E4F}"/>
              </a:ext>
            </a:extLst>
          </p:cNvPr>
          <p:cNvSpPr>
            <a:spLocks noGrp="1"/>
          </p:cNvSpPr>
          <p:nvPr>
            <p:ph type="title"/>
          </p:nvPr>
        </p:nvSpPr>
        <p:spPr>
          <a:xfrm>
            <a:off x="3390314" y="189914"/>
            <a:ext cx="2384474" cy="576775"/>
          </a:xfrm>
        </p:spPr>
        <p:txBody>
          <a:bodyPr>
            <a:normAutofit/>
          </a:bodyPr>
          <a:lstStyle/>
          <a:p>
            <a:r>
              <a:rPr lang="en-US" b="1" u="sng" dirty="0"/>
              <a:t>BLOG PAGE</a:t>
            </a:r>
            <a:endParaRPr lang="en-IN" b="1" u="sng" dirty="0"/>
          </a:p>
        </p:txBody>
      </p:sp>
      <p:pic>
        <p:nvPicPr>
          <p:cNvPr id="13" name="Picture 12">
            <a:extLst>
              <a:ext uri="{FF2B5EF4-FFF2-40B4-BE49-F238E27FC236}">
                <a16:creationId xmlns:a16="http://schemas.microsoft.com/office/drawing/2014/main" id="{E184A521-04C7-422A-644C-5A8DDCABE58F}"/>
              </a:ext>
            </a:extLst>
          </p:cNvPr>
          <p:cNvPicPr>
            <a:picLocks noChangeAspect="1"/>
          </p:cNvPicPr>
          <p:nvPr/>
        </p:nvPicPr>
        <p:blipFill>
          <a:blip r:embed="rId2"/>
          <a:stretch>
            <a:fillRect/>
          </a:stretch>
        </p:blipFill>
        <p:spPr>
          <a:xfrm>
            <a:off x="447748" y="1167619"/>
            <a:ext cx="2143125" cy="3622430"/>
          </a:xfrm>
          <a:prstGeom prst="rect">
            <a:avLst/>
          </a:prstGeom>
        </p:spPr>
      </p:pic>
      <p:sp>
        <p:nvSpPr>
          <p:cNvPr id="15" name="Content Placeholder 14">
            <a:extLst>
              <a:ext uri="{FF2B5EF4-FFF2-40B4-BE49-F238E27FC236}">
                <a16:creationId xmlns:a16="http://schemas.microsoft.com/office/drawing/2014/main" id="{D8402122-D60A-6E42-7848-FE9F3F6FDDDD}"/>
              </a:ext>
            </a:extLst>
          </p:cNvPr>
          <p:cNvSpPr>
            <a:spLocks noGrp="1"/>
          </p:cNvSpPr>
          <p:nvPr>
            <p:ph idx="1"/>
          </p:nvPr>
        </p:nvSpPr>
        <p:spPr>
          <a:xfrm>
            <a:off x="2700998" y="766688"/>
            <a:ext cx="6112412" cy="4186897"/>
          </a:xfrm>
        </p:spPr>
        <p:txBody>
          <a:bodyPr>
            <a:normAutofit fontScale="92500"/>
          </a:bodyPr>
          <a:lstStyle/>
          <a:p>
            <a:pPr algn="l"/>
            <a:r>
              <a:rPr lang="en-US" b="1" i="0" dirty="0">
                <a:solidFill>
                  <a:srgbClr val="374151"/>
                </a:solidFill>
                <a:effectLst/>
                <a:latin typeface="Söhne"/>
              </a:rPr>
              <a:t>Introduction:</a:t>
            </a:r>
            <a:r>
              <a:rPr lang="en-US" b="0" i="0" dirty="0">
                <a:solidFill>
                  <a:srgbClr val="374151"/>
                </a:solidFill>
                <a:effectLst/>
                <a:latin typeface="Söhne"/>
              </a:rPr>
              <a:t> Welcome to the delightful world of Sunfeast, where every bite is designed to bring sunshine into your life! Established with a commitment to crafting scrumptious and innovative snacks, Sunfeast has become a household name across the globe. This blog will explore the journey, values, and mouthwatering products that make Sunfeast an irresistible choice for millions of snack enthusiasts.</a:t>
            </a:r>
          </a:p>
          <a:p>
            <a:pPr algn="l"/>
            <a:r>
              <a:rPr lang="en-US" b="1" i="0" dirty="0">
                <a:solidFill>
                  <a:srgbClr val="374151"/>
                </a:solidFill>
                <a:effectLst/>
                <a:latin typeface="Söhne"/>
              </a:rPr>
              <a:t>The Sunfeast Story:</a:t>
            </a:r>
            <a:r>
              <a:rPr lang="en-US" b="0" i="0" dirty="0">
                <a:solidFill>
                  <a:srgbClr val="374151"/>
                </a:solidFill>
                <a:effectLst/>
                <a:latin typeface="Söhne"/>
              </a:rPr>
              <a:t> The story of Sunfeast began with a vision to create snacks that transcend taste and elevate the snacking experience to new heights. Sunfeast quickly gained popularity from its humble beginnings due to its dedication to quality, authenticity, and innovation. Over the years, Sunfeast has grown into a trusted brand that stands tall amidst fierce competition in the snacking industry.</a:t>
            </a:r>
          </a:p>
          <a:p>
            <a:pPr algn="l"/>
            <a:r>
              <a:rPr lang="en-US" b="1" i="0" dirty="0">
                <a:solidFill>
                  <a:srgbClr val="374151"/>
                </a:solidFill>
                <a:effectLst/>
                <a:latin typeface="Söhne"/>
              </a:rPr>
              <a:t>Commitment to Quality:</a:t>
            </a:r>
            <a:r>
              <a:rPr lang="en-US" b="0" i="0" dirty="0">
                <a:solidFill>
                  <a:srgbClr val="374151"/>
                </a:solidFill>
                <a:effectLst/>
                <a:latin typeface="Söhne"/>
              </a:rPr>
              <a:t> At Sunfeast, the focus on quality is unwavering. Only the finest ingredients are chosen to ensure that each product delivers an exceptional taste experience. The company maintains stringent quality control measures throughout the production process, adhering to international standards. Every step is carried out with meticulous attention to detail, from sourcing raw materials to the final packaging.</a:t>
            </a:r>
          </a:p>
          <a:p>
            <a:pPr algn="l"/>
            <a:r>
              <a:rPr lang="en-US" b="1" i="0" dirty="0">
                <a:solidFill>
                  <a:srgbClr val="374151"/>
                </a:solidFill>
                <a:effectLst/>
                <a:latin typeface="Söhne"/>
              </a:rPr>
              <a:t>Innovative Delights:</a:t>
            </a:r>
            <a:r>
              <a:rPr lang="en-US" b="0" i="0" dirty="0">
                <a:solidFill>
                  <a:srgbClr val="374151"/>
                </a:solidFill>
                <a:effectLst/>
                <a:latin typeface="Söhne"/>
              </a:rPr>
              <a:t> Sunfeast takes pride in its ability to push the boundaries of snacking creativity. The brand constantly introduces new flavors and products that tantalize taste buds and cater to various preferences. Whether you crave savory or sweet, crispy or creamy, Sunfeast has an array of treats to satiate your desires.</a:t>
            </a:r>
          </a:p>
          <a:p>
            <a:endParaRPr lang="en-IN" dirty="0"/>
          </a:p>
        </p:txBody>
      </p:sp>
    </p:spTree>
    <p:extLst>
      <p:ext uri="{BB962C8B-B14F-4D97-AF65-F5344CB8AC3E}">
        <p14:creationId xmlns:p14="http://schemas.microsoft.com/office/powerpoint/2010/main" val="28589410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F5143-24C3-8785-A5F8-AD2E15D268E6}"/>
              </a:ext>
            </a:extLst>
          </p:cNvPr>
          <p:cNvSpPr>
            <a:spLocks noGrp="1"/>
          </p:cNvSpPr>
          <p:nvPr>
            <p:ph type="title"/>
          </p:nvPr>
        </p:nvSpPr>
        <p:spPr>
          <a:xfrm>
            <a:off x="1392703" y="133643"/>
            <a:ext cx="3087858" cy="506437"/>
          </a:xfrm>
        </p:spPr>
        <p:txBody>
          <a:bodyPr>
            <a:normAutofit fontScale="90000"/>
          </a:bodyPr>
          <a:lstStyle/>
          <a:p>
            <a:r>
              <a:rPr lang="en-US" b="1" u="sng" dirty="0"/>
              <a:t>INTERACTIVE QUIZ</a:t>
            </a:r>
            <a:endParaRPr lang="en-IN" b="1" u="sng" dirty="0"/>
          </a:p>
        </p:txBody>
      </p:sp>
      <p:sp>
        <p:nvSpPr>
          <p:cNvPr id="3" name="Content Placeholder 2">
            <a:extLst>
              <a:ext uri="{FF2B5EF4-FFF2-40B4-BE49-F238E27FC236}">
                <a16:creationId xmlns:a16="http://schemas.microsoft.com/office/drawing/2014/main" id="{4A511C80-8041-1A24-06EC-E41070C5CA36}"/>
              </a:ext>
            </a:extLst>
          </p:cNvPr>
          <p:cNvSpPr>
            <a:spLocks noGrp="1"/>
          </p:cNvSpPr>
          <p:nvPr>
            <p:ph idx="1"/>
          </p:nvPr>
        </p:nvSpPr>
        <p:spPr>
          <a:xfrm>
            <a:off x="1280160" y="640080"/>
            <a:ext cx="7673926" cy="4369777"/>
          </a:xfrm>
        </p:spPr>
        <p:txBody>
          <a:bodyPr>
            <a:normAutofit lnSpcReduction="10000"/>
          </a:bodyPr>
          <a:lstStyle/>
          <a:p>
            <a:pPr algn="l">
              <a:buFont typeface="Wingdings" panose="05000000000000000000" pitchFamily="2" charset="2"/>
              <a:buChar char="Ø"/>
            </a:pPr>
            <a:r>
              <a:rPr lang="en-US" b="1" i="0" dirty="0">
                <a:solidFill>
                  <a:srgbClr val="374151"/>
                </a:solidFill>
                <a:effectLst/>
                <a:latin typeface="Söhne"/>
              </a:rPr>
              <a:t>1. What is the vision of Sunfeast?</a:t>
            </a:r>
            <a:r>
              <a:rPr lang="en-US" b="0" i="0" dirty="0">
                <a:solidFill>
                  <a:srgbClr val="374151"/>
                </a:solidFill>
                <a:effectLst/>
                <a:latin typeface="Söhne"/>
              </a:rPr>
              <a:t> </a:t>
            </a:r>
          </a:p>
          <a:p>
            <a:pPr marL="0" indent="0">
              <a:buNone/>
            </a:pPr>
            <a:r>
              <a:rPr lang="en-US" b="0" i="0" dirty="0">
                <a:solidFill>
                  <a:srgbClr val="374151"/>
                </a:solidFill>
                <a:effectLst/>
                <a:latin typeface="Söhne"/>
              </a:rPr>
              <a:t>a) To create innovative snacks for every occasion. b) To become the leading global snack brand. c) To bring sunshine into people's lives with every bite. d) To deliver quality products at affordable prices.</a:t>
            </a:r>
          </a:p>
          <a:p>
            <a:pPr algn="l">
              <a:buFont typeface="Wingdings" panose="05000000000000000000" pitchFamily="2" charset="2"/>
              <a:buChar char="Ø"/>
            </a:pPr>
            <a:r>
              <a:rPr lang="en-US" b="1" i="0" dirty="0">
                <a:solidFill>
                  <a:srgbClr val="374151"/>
                </a:solidFill>
                <a:effectLst/>
                <a:latin typeface="Söhne"/>
              </a:rPr>
              <a:t>2. Which of the following is NOT one of Sunfeast's core values?</a:t>
            </a:r>
            <a:r>
              <a:rPr lang="en-US" b="0" i="0" dirty="0">
                <a:solidFill>
                  <a:srgbClr val="374151"/>
                </a:solidFill>
                <a:effectLst/>
                <a:latin typeface="Söhne"/>
              </a:rPr>
              <a:t> </a:t>
            </a:r>
          </a:p>
          <a:p>
            <a:pPr marL="0" indent="0" algn="l">
              <a:buNone/>
            </a:pPr>
            <a:r>
              <a:rPr lang="en-US" b="0" i="0" dirty="0">
                <a:solidFill>
                  <a:srgbClr val="374151"/>
                </a:solidFill>
                <a:effectLst/>
                <a:latin typeface="Söhne"/>
              </a:rPr>
              <a:t>a) Quality b) Sustainability c) Innovation d) Profit-maximization</a:t>
            </a:r>
          </a:p>
          <a:p>
            <a:pPr algn="l">
              <a:buFont typeface="Wingdings" panose="05000000000000000000" pitchFamily="2" charset="2"/>
              <a:buChar char="Ø"/>
            </a:pPr>
            <a:r>
              <a:rPr lang="en-US" b="1" i="0" dirty="0">
                <a:solidFill>
                  <a:srgbClr val="374151"/>
                </a:solidFill>
                <a:effectLst/>
                <a:latin typeface="Söhne"/>
              </a:rPr>
              <a:t>3. Sunfeast Yippee Noodles are a favorite among</a:t>
            </a:r>
            <a:r>
              <a:rPr lang="en-US" b="0" i="0" dirty="0">
                <a:solidFill>
                  <a:srgbClr val="374151"/>
                </a:solidFill>
                <a:effectLst/>
                <a:latin typeface="Söhne"/>
              </a:rPr>
              <a:t> </a:t>
            </a:r>
          </a:p>
          <a:p>
            <a:pPr marL="0" indent="0" algn="l">
              <a:buNone/>
            </a:pPr>
            <a:r>
              <a:rPr lang="en-US" b="0" i="0" dirty="0">
                <a:solidFill>
                  <a:srgbClr val="374151"/>
                </a:solidFill>
                <a:effectLst/>
                <a:latin typeface="Söhne"/>
              </a:rPr>
              <a:t>a) Children b) Adults c) Both children and adults d) Elderly people</a:t>
            </a:r>
          </a:p>
          <a:p>
            <a:pPr algn="l">
              <a:buFont typeface="Wingdings" panose="05000000000000000000" pitchFamily="2" charset="2"/>
              <a:buChar char="Ø"/>
            </a:pPr>
            <a:r>
              <a:rPr lang="en-US" b="1" i="0" dirty="0">
                <a:solidFill>
                  <a:srgbClr val="374151"/>
                </a:solidFill>
                <a:effectLst/>
                <a:latin typeface="Söhne"/>
              </a:rPr>
              <a:t>4. What makes Sunfeast Dark Fantasy cookies special?</a:t>
            </a:r>
            <a:r>
              <a:rPr lang="en-US" b="0" i="0" dirty="0">
                <a:solidFill>
                  <a:srgbClr val="374151"/>
                </a:solidFill>
                <a:effectLst/>
                <a:latin typeface="Söhne"/>
              </a:rPr>
              <a:t> </a:t>
            </a:r>
          </a:p>
          <a:p>
            <a:pPr marL="0" indent="0" algn="l">
              <a:buNone/>
            </a:pPr>
            <a:r>
              <a:rPr lang="en-US" b="0" i="0" dirty="0">
                <a:solidFill>
                  <a:srgbClr val="374151"/>
                </a:solidFill>
                <a:effectLst/>
                <a:latin typeface="Söhne"/>
              </a:rPr>
              <a:t>a) They are made with exotic ingredients from around the world. b) They are filled with a luscious chocolate center. c) They are only available on special occasions. d) They are the healthiest cookies in the market.</a:t>
            </a:r>
          </a:p>
          <a:p>
            <a:pPr algn="l">
              <a:buFont typeface="Wingdings" panose="05000000000000000000" pitchFamily="2" charset="2"/>
              <a:buChar char="Ø"/>
            </a:pPr>
            <a:r>
              <a:rPr lang="en-US" b="1" i="0" dirty="0">
                <a:solidFill>
                  <a:srgbClr val="374151"/>
                </a:solidFill>
                <a:effectLst/>
                <a:latin typeface="Söhne"/>
              </a:rPr>
              <a:t>5. Which Sunfeast product is perfect for those who prefer a healthier snacking option?</a:t>
            </a:r>
            <a:r>
              <a:rPr lang="en-US" b="0" i="0" dirty="0">
                <a:solidFill>
                  <a:srgbClr val="374151"/>
                </a:solidFill>
                <a:effectLst/>
                <a:latin typeface="Söhne"/>
              </a:rPr>
              <a:t> </a:t>
            </a:r>
          </a:p>
          <a:p>
            <a:pPr marL="0" indent="0" algn="l">
              <a:buNone/>
            </a:pPr>
            <a:r>
              <a:rPr lang="en-US" b="0" i="0" dirty="0">
                <a:solidFill>
                  <a:srgbClr val="374151"/>
                </a:solidFill>
                <a:effectLst/>
                <a:latin typeface="Söhne"/>
              </a:rPr>
              <a:t>a) Sunfeast Yippee Noodles b) Sunfeast Mom's Magic cookies c) Sunfeast Farmlite Digestive Biscuits d) Sunfeast Dark Fantasy cookies</a:t>
            </a:r>
          </a:p>
          <a:p>
            <a:pPr algn="l">
              <a:buFont typeface="Wingdings" panose="05000000000000000000" pitchFamily="2" charset="2"/>
              <a:buChar char="Ø"/>
            </a:pPr>
            <a:r>
              <a:rPr lang="en-US" b="1" i="0" dirty="0">
                <a:solidFill>
                  <a:srgbClr val="374151"/>
                </a:solidFill>
                <a:effectLst/>
                <a:latin typeface="Söhne"/>
              </a:rPr>
              <a:t>6. What does Sunfeast do as part of its corporate social responsibility (CSR) efforts?</a:t>
            </a:r>
            <a:r>
              <a:rPr lang="en-US" b="0" i="0" dirty="0">
                <a:solidFill>
                  <a:srgbClr val="374151"/>
                </a:solidFill>
                <a:effectLst/>
                <a:latin typeface="Söhne"/>
              </a:rPr>
              <a:t> </a:t>
            </a:r>
          </a:p>
          <a:p>
            <a:pPr marL="0" indent="0" algn="l">
              <a:buNone/>
            </a:pPr>
            <a:r>
              <a:rPr lang="en-US" b="0" i="0" dirty="0">
                <a:solidFill>
                  <a:srgbClr val="374151"/>
                </a:solidFill>
                <a:effectLst/>
                <a:latin typeface="Söhne"/>
              </a:rPr>
              <a:t>a) Investing in marketing campaigns b) Supporting education, sustainability, and community welfare initiatives c) Maximizing profits for shareholders d) Expanding into new international markets</a:t>
            </a:r>
          </a:p>
          <a:p>
            <a:endParaRPr lang="en-IN" dirty="0"/>
          </a:p>
        </p:txBody>
      </p:sp>
    </p:spTree>
    <p:extLst>
      <p:ext uri="{BB962C8B-B14F-4D97-AF65-F5344CB8AC3E}">
        <p14:creationId xmlns:p14="http://schemas.microsoft.com/office/powerpoint/2010/main" val="42079693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766950" y="98146"/>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FF0000"/>
                </a:solidFill>
              </a:rPr>
              <a:t>Part 1: Brand study, Competitor Analysis &amp; Buyer’s/Audience’s Persona</a:t>
            </a:r>
            <a:endParaRPr sz="1900" dirty="0">
              <a:solidFill>
                <a:srgbClr val="FF0000"/>
              </a:solidFill>
            </a:endParaRPr>
          </a:p>
        </p:txBody>
      </p:sp>
      <p:sp>
        <p:nvSpPr>
          <p:cNvPr id="68" name="Google Shape;68;p15"/>
          <p:cNvSpPr txBox="1"/>
          <p:nvPr/>
        </p:nvSpPr>
        <p:spPr>
          <a:xfrm>
            <a:off x="640568" y="1047548"/>
            <a:ext cx="8607510" cy="2677626"/>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GB" b="1" u="sng" dirty="0"/>
              <a:t>1)Brand Identity: Brand name, logo, font, packing, size, slogan</a:t>
            </a:r>
            <a:r>
              <a:rPr lang="en-GB" b="1"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GB" b="1" dirty="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7" name="Picture 6">
            <a:extLst>
              <a:ext uri="{FF2B5EF4-FFF2-40B4-BE49-F238E27FC236}">
                <a16:creationId xmlns:a16="http://schemas.microsoft.com/office/drawing/2014/main" id="{6F93EC35-C3ED-3D79-002F-1045E8A56123}"/>
              </a:ext>
            </a:extLst>
          </p:cNvPr>
          <p:cNvPicPr>
            <a:picLocks noChangeAspect="1"/>
          </p:cNvPicPr>
          <p:nvPr/>
        </p:nvPicPr>
        <p:blipFill>
          <a:blip r:embed="rId3"/>
          <a:stretch>
            <a:fillRect/>
          </a:stretch>
        </p:blipFill>
        <p:spPr>
          <a:xfrm>
            <a:off x="1620150" y="1680117"/>
            <a:ext cx="6883282" cy="3287328"/>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6102-4FE0-A3D7-1813-7199F75951F6}"/>
              </a:ext>
            </a:extLst>
          </p:cNvPr>
          <p:cNvSpPr>
            <a:spLocks noGrp="1"/>
          </p:cNvSpPr>
          <p:nvPr>
            <p:ph type="title"/>
          </p:nvPr>
        </p:nvSpPr>
        <p:spPr>
          <a:xfrm>
            <a:off x="2412610" y="161778"/>
            <a:ext cx="5683348" cy="626013"/>
          </a:xfrm>
        </p:spPr>
        <p:txBody>
          <a:bodyPr>
            <a:normAutofit/>
          </a:bodyPr>
          <a:lstStyle/>
          <a:p>
            <a:r>
              <a:rPr lang="en-US" b="1" u="sng" dirty="0"/>
              <a:t>CHALLENGES ENCOUNTERED</a:t>
            </a:r>
            <a:endParaRPr lang="en-IN" b="1" u="sng" dirty="0"/>
          </a:p>
        </p:txBody>
      </p:sp>
      <p:sp>
        <p:nvSpPr>
          <p:cNvPr id="3" name="Content Placeholder 2">
            <a:extLst>
              <a:ext uri="{FF2B5EF4-FFF2-40B4-BE49-F238E27FC236}">
                <a16:creationId xmlns:a16="http://schemas.microsoft.com/office/drawing/2014/main" id="{1C331EEF-BCA9-D682-3DAA-34B5134D3226}"/>
              </a:ext>
            </a:extLst>
          </p:cNvPr>
          <p:cNvSpPr>
            <a:spLocks noGrp="1"/>
          </p:cNvSpPr>
          <p:nvPr>
            <p:ph idx="1"/>
          </p:nvPr>
        </p:nvSpPr>
        <p:spPr>
          <a:xfrm>
            <a:off x="1139484" y="787791"/>
            <a:ext cx="7835704" cy="4193931"/>
          </a:xfrm>
        </p:spPr>
        <p:txBody>
          <a:bodyPr>
            <a:normAutofit fontScale="92500" lnSpcReduction="20000"/>
          </a:bodyPr>
          <a:lstStyle/>
          <a:p>
            <a:pPr algn="l">
              <a:buFont typeface="+mj-lt"/>
              <a:buAutoNum type="arabicPeriod"/>
            </a:pPr>
            <a:r>
              <a:rPr lang="en-US" b="1" i="0" dirty="0">
                <a:solidFill>
                  <a:srgbClr val="374151"/>
                </a:solidFill>
                <a:effectLst/>
                <a:latin typeface="Söhne"/>
              </a:rPr>
              <a:t>Competition in the Snack Industry:</a:t>
            </a:r>
            <a:r>
              <a:rPr lang="en-US" b="0" i="0" dirty="0">
                <a:solidFill>
                  <a:srgbClr val="374151"/>
                </a:solidFill>
                <a:effectLst/>
                <a:latin typeface="Söhne"/>
              </a:rPr>
              <a:t> The snack market is highly competitive, with numerous established players and new entrants vying for consumer attention. Sunfeast has had to differentiate its products and marketing strategies to stand out in this crowded space.</a:t>
            </a:r>
          </a:p>
          <a:p>
            <a:pPr algn="l">
              <a:buFont typeface="+mj-lt"/>
              <a:buAutoNum type="arabicPeriod"/>
            </a:pPr>
            <a:r>
              <a:rPr lang="en-US" b="1" i="0" dirty="0">
                <a:solidFill>
                  <a:srgbClr val="374151"/>
                </a:solidFill>
                <a:effectLst/>
                <a:latin typeface="Söhne"/>
              </a:rPr>
              <a:t>Changing Consumer Preferences:</a:t>
            </a:r>
            <a:r>
              <a:rPr lang="en-US" b="0" i="0" dirty="0">
                <a:solidFill>
                  <a:srgbClr val="374151"/>
                </a:solidFill>
                <a:effectLst/>
                <a:latin typeface="Söhne"/>
              </a:rPr>
              <a:t> Consumer preferences and trends are constantly evolving. Sunfeast has to keep up with these changes to stay relevant and appeal to the ever-changing tastes and preferences of its target audience.</a:t>
            </a:r>
          </a:p>
          <a:p>
            <a:pPr algn="l">
              <a:buFont typeface="+mj-lt"/>
              <a:buAutoNum type="arabicPeriod"/>
            </a:pPr>
            <a:r>
              <a:rPr lang="en-US" b="1" i="0" dirty="0">
                <a:solidFill>
                  <a:srgbClr val="374151"/>
                </a:solidFill>
                <a:effectLst/>
                <a:latin typeface="Söhne"/>
              </a:rPr>
              <a:t>Health and Nutrition Concerns:</a:t>
            </a:r>
            <a:r>
              <a:rPr lang="en-US" b="0" i="0" dirty="0">
                <a:solidFill>
                  <a:srgbClr val="374151"/>
                </a:solidFill>
                <a:effectLst/>
                <a:latin typeface="Söhne"/>
              </a:rPr>
              <a:t> In recent years, there has been a growing focus on health and nutrition. Consumers are becoming more conscious of what they eat, and there's an increasing demand for healthier snack options. Sunfeast has had to address these concerns and offer healthier alternatives without compromising on taste.</a:t>
            </a:r>
          </a:p>
          <a:p>
            <a:pPr algn="l">
              <a:buFont typeface="+mj-lt"/>
              <a:buAutoNum type="arabicPeriod"/>
            </a:pPr>
            <a:r>
              <a:rPr lang="en-US" b="1" i="0" dirty="0">
                <a:solidFill>
                  <a:srgbClr val="374151"/>
                </a:solidFill>
                <a:effectLst/>
                <a:latin typeface="Söhne"/>
              </a:rPr>
              <a:t>Distribution and Reach:</a:t>
            </a:r>
            <a:r>
              <a:rPr lang="en-US" b="0" i="0" dirty="0">
                <a:solidFill>
                  <a:srgbClr val="374151"/>
                </a:solidFill>
                <a:effectLst/>
                <a:latin typeface="Söhne"/>
              </a:rPr>
              <a:t> Ensuring widespread availability of products is crucial for marketing success. Sunfeast has had to work on its distribution network to reach more consumers, especially in remote or untapped markets.</a:t>
            </a:r>
          </a:p>
          <a:p>
            <a:pPr algn="l">
              <a:buFont typeface="+mj-lt"/>
              <a:buAutoNum type="arabicPeriod"/>
            </a:pPr>
            <a:r>
              <a:rPr lang="en-US" b="1" i="0" dirty="0">
                <a:solidFill>
                  <a:srgbClr val="374151"/>
                </a:solidFill>
                <a:effectLst/>
                <a:latin typeface="Söhne"/>
              </a:rPr>
              <a:t>Brand Perception and Recognition:</a:t>
            </a:r>
            <a:r>
              <a:rPr lang="en-US" b="0" i="0" dirty="0">
                <a:solidFill>
                  <a:srgbClr val="374151"/>
                </a:solidFill>
                <a:effectLst/>
                <a:latin typeface="Söhne"/>
              </a:rPr>
              <a:t> Building and maintaining a positive brand image is essential for long-term success. Sunfeast has had to invest in brand-building initiatives to enhance its perception and recognition among consumers.</a:t>
            </a:r>
          </a:p>
          <a:p>
            <a:pPr algn="l">
              <a:buFont typeface="+mj-lt"/>
              <a:buAutoNum type="arabicPeriod"/>
            </a:pPr>
            <a:r>
              <a:rPr lang="en-US" b="1" i="0" dirty="0">
                <a:solidFill>
                  <a:srgbClr val="374151"/>
                </a:solidFill>
                <a:effectLst/>
                <a:latin typeface="Söhne"/>
              </a:rPr>
              <a:t>Promotional Strategies:</a:t>
            </a:r>
            <a:r>
              <a:rPr lang="en-US" b="0" i="0" dirty="0">
                <a:solidFill>
                  <a:srgbClr val="374151"/>
                </a:solidFill>
                <a:effectLst/>
                <a:latin typeface="Söhne"/>
              </a:rPr>
              <a:t> Crafting effective promotional strategies to engage consumers and create a buzz around products is a challenge. Sunfeast has had to invest in innovative marketing campaigns to capture consumer attention in a cluttered advertising landscape.</a:t>
            </a:r>
          </a:p>
          <a:p>
            <a:pPr algn="l">
              <a:buFont typeface="+mj-lt"/>
              <a:buAutoNum type="arabicPeriod"/>
            </a:pPr>
            <a:r>
              <a:rPr lang="en-US" b="1" i="0" dirty="0">
                <a:solidFill>
                  <a:srgbClr val="374151"/>
                </a:solidFill>
                <a:effectLst/>
                <a:latin typeface="Söhne"/>
              </a:rPr>
              <a:t>Social Media and Digital Marketing:</a:t>
            </a:r>
            <a:r>
              <a:rPr lang="en-US" b="0" i="0" dirty="0">
                <a:solidFill>
                  <a:srgbClr val="374151"/>
                </a:solidFill>
                <a:effectLst/>
                <a:latin typeface="Söhne"/>
              </a:rPr>
              <a:t> With the rise of social media and digital platforms, brands need to be active online to connect with consumers effectively. Sunfeast has had to adapt its marketing efforts to make a mark in the digital space.</a:t>
            </a:r>
          </a:p>
          <a:p>
            <a:pPr algn="l">
              <a:buFont typeface="+mj-lt"/>
              <a:buAutoNum type="arabicPeriod"/>
            </a:pPr>
            <a:r>
              <a:rPr lang="en-US" b="1" i="0" dirty="0">
                <a:solidFill>
                  <a:srgbClr val="374151"/>
                </a:solidFill>
                <a:effectLst/>
                <a:latin typeface="Söhne"/>
              </a:rPr>
              <a:t>Seasonal and Regional Variations:</a:t>
            </a:r>
            <a:r>
              <a:rPr lang="en-US" b="0" i="0" dirty="0">
                <a:solidFill>
                  <a:srgbClr val="374151"/>
                </a:solidFill>
                <a:effectLst/>
                <a:latin typeface="Söhne"/>
              </a:rPr>
              <a:t> Different regions may have unique preferences and seasonal demands for certain products. Sunfeast has had to tailor its marketing approach to cater to these variations effectively.</a:t>
            </a:r>
          </a:p>
          <a:p>
            <a:pPr algn="l">
              <a:buFont typeface="+mj-lt"/>
              <a:buAutoNum type="arabicPeriod"/>
            </a:pPr>
            <a:r>
              <a:rPr lang="en-US" b="1" i="0" dirty="0">
                <a:solidFill>
                  <a:srgbClr val="374151"/>
                </a:solidFill>
                <a:effectLst/>
                <a:latin typeface="Söhne"/>
              </a:rPr>
              <a:t>Regulatory Compliance:</a:t>
            </a:r>
            <a:r>
              <a:rPr lang="en-US" b="0" i="0" dirty="0">
                <a:solidFill>
                  <a:srgbClr val="374151"/>
                </a:solidFill>
                <a:effectLst/>
                <a:latin typeface="Söhne"/>
              </a:rPr>
              <a:t> Adhering to various advertising and labeling regulations can be challenging for food brands. Sunfeast has had to ensure that its marketing materials comply with all relevant laws and guidelines.</a:t>
            </a:r>
          </a:p>
          <a:p>
            <a:endParaRPr lang="en-IN" dirty="0"/>
          </a:p>
        </p:txBody>
      </p:sp>
    </p:spTree>
    <p:extLst>
      <p:ext uri="{BB962C8B-B14F-4D97-AF65-F5344CB8AC3E}">
        <p14:creationId xmlns:p14="http://schemas.microsoft.com/office/powerpoint/2010/main" val="3120556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C0B5-112F-706B-D536-947622713811}"/>
              </a:ext>
            </a:extLst>
          </p:cNvPr>
          <p:cNvSpPr>
            <a:spLocks noGrp="1"/>
          </p:cNvSpPr>
          <p:nvPr>
            <p:ph type="title"/>
          </p:nvPr>
        </p:nvSpPr>
        <p:spPr>
          <a:xfrm>
            <a:off x="2771335" y="0"/>
            <a:ext cx="3115994" cy="551826"/>
          </a:xfrm>
        </p:spPr>
        <p:txBody>
          <a:bodyPr>
            <a:normAutofit fontScale="90000"/>
          </a:bodyPr>
          <a:lstStyle/>
          <a:p>
            <a:r>
              <a:rPr lang="en-US" b="1" u="sng" dirty="0"/>
              <a:t>LESSONS LEARNED</a:t>
            </a:r>
            <a:endParaRPr lang="en-IN" b="1" u="sng" dirty="0"/>
          </a:p>
        </p:txBody>
      </p:sp>
      <p:sp>
        <p:nvSpPr>
          <p:cNvPr id="3" name="Content Placeholder 2">
            <a:extLst>
              <a:ext uri="{FF2B5EF4-FFF2-40B4-BE49-F238E27FC236}">
                <a16:creationId xmlns:a16="http://schemas.microsoft.com/office/drawing/2014/main" id="{546A6513-7CA9-CB93-3111-BDF050819856}"/>
              </a:ext>
            </a:extLst>
          </p:cNvPr>
          <p:cNvSpPr>
            <a:spLocks noGrp="1"/>
          </p:cNvSpPr>
          <p:nvPr>
            <p:ph idx="1"/>
          </p:nvPr>
        </p:nvSpPr>
        <p:spPr>
          <a:xfrm>
            <a:off x="1174652" y="551826"/>
            <a:ext cx="7453807" cy="4414069"/>
          </a:xfrm>
        </p:spPr>
        <p:txBody>
          <a:bodyPr>
            <a:normAutofit fontScale="25000" lnSpcReduction="20000"/>
          </a:bodyPr>
          <a:lstStyle/>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Understanding Consumer Preferences:</a:t>
            </a:r>
            <a:r>
              <a:rPr lang="en-US" sz="4000" b="0" i="0" dirty="0">
                <a:solidFill>
                  <a:srgbClr val="374151"/>
                </a:solidFill>
                <a:effectLst/>
                <a:latin typeface="Bahnschrift" panose="020B0502040204020203" pitchFamily="34" charset="0"/>
                <a:cs typeface="Arial" panose="020B0604020202020204" pitchFamily="34" charset="0"/>
              </a:rPr>
              <a:t> Sunfeast would have realized the importance of continuously studying and understanding consumer preferences and behavior. By gathering valuable insights, the brand can tailor its products and marketing strategies to better meet the needs of its target audience.</a:t>
            </a:r>
          </a:p>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Innovation is Key:</a:t>
            </a:r>
            <a:r>
              <a:rPr lang="en-US" sz="4000" b="0" i="0" dirty="0">
                <a:solidFill>
                  <a:srgbClr val="374151"/>
                </a:solidFill>
                <a:effectLst/>
                <a:latin typeface="Bahnschrift" panose="020B0502040204020203" pitchFamily="34" charset="0"/>
                <a:cs typeface="Arial" panose="020B0604020202020204" pitchFamily="34" charset="0"/>
              </a:rPr>
              <a:t> The competitive snack market demands constant innovation. Sunfeast likely learned that introducing new and unique products, flavors, and packaging can create excitement among consumers and give the brand a competitive edge.</a:t>
            </a:r>
          </a:p>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Balancing Taste and Health:</a:t>
            </a:r>
            <a:r>
              <a:rPr lang="en-US" sz="4000" b="0" i="0" dirty="0">
                <a:solidFill>
                  <a:srgbClr val="374151"/>
                </a:solidFill>
                <a:effectLst/>
                <a:latin typeface="Bahnschrift" panose="020B0502040204020203" pitchFamily="34" charset="0"/>
                <a:cs typeface="Arial" panose="020B0604020202020204" pitchFamily="34" charset="0"/>
              </a:rPr>
              <a:t> Sunfeast has probably recognized the significance of offering a balance between taste and health in its product portfolio. Providing healthier snack options without compromising on flavor can attract health-conscious consumers.</a:t>
            </a:r>
          </a:p>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Building Emotional Connections:</a:t>
            </a:r>
            <a:r>
              <a:rPr lang="en-US" sz="4000" b="0" i="0" dirty="0">
                <a:solidFill>
                  <a:srgbClr val="374151"/>
                </a:solidFill>
                <a:effectLst/>
                <a:latin typeface="Bahnschrift" panose="020B0502040204020203" pitchFamily="34" charset="0"/>
                <a:cs typeface="Arial" panose="020B0604020202020204" pitchFamily="34" charset="0"/>
              </a:rPr>
              <a:t> Successful marketing goes beyond promoting products; it builds emotional connections with consumers. Sunfeast may have discovered the power of storytelling and creating campaigns that resonate with the emotions and aspirations of its customers.</a:t>
            </a:r>
          </a:p>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Effective Communication:</a:t>
            </a:r>
            <a:r>
              <a:rPr lang="en-US" sz="4000" b="0" i="0" dirty="0">
                <a:solidFill>
                  <a:srgbClr val="374151"/>
                </a:solidFill>
                <a:effectLst/>
                <a:latin typeface="Bahnschrift" panose="020B0502040204020203" pitchFamily="34" charset="0"/>
                <a:cs typeface="Arial" panose="020B0604020202020204" pitchFamily="34" charset="0"/>
              </a:rPr>
              <a:t> Clear and effective communication is vital for brand success. Sunfeast might have learned the importance of delivering consistent brand messaging across all marketing channels to reinforce its identity in consumers' minds.</a:t>
            </a:r>
          </a:p>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Digital Presence and Engagement:</a:t>
            </a:r>
            <a:r>
              <a:rPr lang="en-US" sz="4000" b="0" i="0" dirty="0">
                <a:solidFill>
                  <a:srgbClr val="374151"/>
                </a:solidFill>
                <a:effectLst/>
                <a:latin typeface="Bahnschrift" panose="020B0502040204020203" pitchFamily="34" charset="0"/>
                <a:cs typeface="Arial" panose="020B0604020202020204" pitchFamily="34" charset="0"/>
              </a:rPr>
              <a:t> The rise of digital platforms requires brands to have a strong online presence. Sunfeast may have realized the significance of engaging with consumers on social media, leveraging influencer marketing, and staying up-to-date with digital trends.</a:t>
            </a:r>
          </a:p>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Localization Strategies:</a:t>
            </a:r>
            <a:r>
              <a:rPr lang="en-US" sz="4000" b="0" i="0" dirty="0">
                <a:solidFill>
                  <a:srgbClr val="374151"/>
                </a:solidFill>
                <a:effectLst/>
                <a:latin typeface="Bahnschrift" panose="020B0502040204020203" pitchFamily="34" charset="0"/>
                <a:cs typeface="Arial" panose="020B0604020202020204" pitchFamily="34" charset="0"/>
              </a:rPr>
              <a:t> The diverse cultural landscape in different regions demands customized marketing approaches. Sunfeast could have learned the value of adapting its products and marketing efforts to suit local tastes and preferences.</a:t>
            </a:r>
          </a:p>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Crisis Management and Reputation:</a:t>
            </a:r>
            <a:r>
              <a:rPr lang="en-US" sz="4000" b="0" i="0" dirty="0">
                <a:solidFill>
                  <a:srgbClr val="374151"/>
                </a:solidFill>
                <a:effectLst/>
                <a:latin typeface="Bahnschrift" panose="020B0502040204020203" pitchFamily="34" charset="0"/>
                <a:cs typeface="Arial" panose="020B0604020202020204" pitchFamily="34" charset="0"/>
              </a:rPr>
              <a:t> In the face of challenges or controversies, Sunfeast likely learned the importance of prompt and transparent crisis management. Protecting the brand's reputation and consumer trust is crucial during difficult times.</a:t>
            </a:r>
          </a:p>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Collaboration and Partnerships:</a:t>
            </a:r>
            <a:r>
              <a:rPr lang="en-US" sz="4000" b="0" i="0" dirty="0">
                <a:solidFill>
                  <a:srgbClr val="374151"/>
                </a:solidFill>
                <a:effectLst/>
                <a:latin typeface="Bahnschrift" panose="020B0502040204020203" pitchFamily="34" charset="0"/>
                <a:cs typeface="Arial" panose="020B0604020202020204" pitchFamily="34" charset="0"/>
              </a:rPr>
              <a:t> Forming strategic partnerships and collaborations can help expand the brand's reach and tap into new markets. Sunfeast may have discovered the benefits of working with influencers, events, or other brands to amplify its message.</a:t>
            </a:r>
          </a:p>
          <a:p>
            <a:pPr algn="l">
              <a:buFont typeface="+mj-lt"/>
              <a:buAutoNum type="arabicPeriod"/>
            </a:pPr>
            <a:r>
              <a:rPr lang="en-US" sz="4000" b="1" i="0" dirty="0">
                <a:solidFill>
                  <a:srgbClr val="374151"/>
                </a:solidFill>
                <a:effectLst/>
                <a:latin typeface="Bahnschrift" panose="020B0502040204020203" pitchFamily="34" charset="0"/>
                <a:cs typeface="Arial" panose="020B0604020202020204" pitchFamily="34" charset="0"/>
              </a:rPr>
              <a:t>Data-Driven Decision Making:</a:t>
            </a:r>
            <a:r>
              <a:rPr lang="en-US" sz="4000" b="0" i="0" dirty="0">
                <a:solidFill>
                  <a:srgbClr val="374151"/>
                </a:solidFill>
                <a:effectLst/>
                <a:latin typeface="Bahnschrift" panose="020B0502040204020203" pitchFamily="34" charset="0"/>
                <a:cs typeface="Arial" panose="020B0604020202020204" pitchFamily="34" charset="0"/>
              </a:rPr>
              <a:t> Marketing decisions backed by data and analytics are more likely to yield positive results. Sunfeast might have embraced the significance of data-driven insights to refine marketing strategies and optimize performance.</a:t>
            </a:r>
          </a:p>
          <a:p>
            <a:endParaRPr lang="en-IN" dirty="0"/>
          </a:p>
        </p:txBody>
      </p:sp>
    </p:spTree>
    <p:extLst>
      <p:ext uri="{BB962C8B-B14F-4D97-AF65-F5344CB8AC3E}">
        <p14:creationId xmlns:p14="http://schemas.microsoft.com/office/powerpoint/2010/main" val="1870101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781736" y="309282"/>
            <a:ext cx="5365376" cy="1054250"/>
          </a:xfrm>
        </p:spPr>
        <p:txBody>
          <a:bodyPr numCol="2">
            <a:normAutofit/>
          </a:bodyPr>
          <a:lstStyle/>
          <a:p>
            <a:pPr algn="r"/>
            <a:r>
              <a:rPr lang="en-US" sz="4500" dirty="0">
                <a:latin typeface="Cooper Black" panose="0208090404030B020404" pitchFamily="18" charset="0"/>
              </a:rPr>
              <a:t>post creation</a:t>
            </a:r>
          </a:p>
        </p:txBody>
      </p:sp>
      <p:sp>
        <p:nvSpPr>
          <p:cNvPr id="5" name="Content Placeholder 4">
            <a:extLst>
              <a:ext uri="{FF2B5EF4-FFF2-40B4-BE49-F238E27FC236}">
                <a16:creationId xmlns:a16="http://schemas.microsoft.com/office/drawing/2014/main" id="{5B9B6155-EC90-D3B5-928F-48597E1D6324}"/>
              </a:ext>
            </a:extLst>
          </p:cNvPr>
          <p:cNvSpPr>
            <a:spLocks noGrp="1"/>
          </p:cNvSpPr>
          <p:nvPr>
            <p:ph idx="1"/>
          </p:nvPr>
        </p:nvSpPr>
        <p:spPr/>
        <p:txBody>
          <a:bodyPr>
            <a:normAutofit fontScale="85000" lnSpcReduction="10000"/>
          </a:bodyPr>
          <a:lstStyle/>
          <a:p>
            <a:pPr>
              <a:buFont typeface="+mj-lt"/>
              <a:buAutoNum type="arabicPeriod"/>
            </a:pPr>
            <a:r>
              <a:rPr lang="en-IN" sz="1800" dirty="0"/>
              <a:t>Format-1 : Blog Article</a:t>
            </a:r>
          </a:p>
          <a:p>
            <a:pPr marL="0" indent="0">
              <a:buNone/>
            </a:pPr>
            <a:r>
              <a:rPr lang="en-IN" sz="1800" dirty="0"/>
              <a:t>        AIM- </a:t>
            </a:r>
            <a:r>
              <a:rPr lang="en-IN" sz="1800" dirty="0" err="1"/>
              <a:t>Sunfeast</a:t>
            </a:r>
            <a:r>
              <a:rPr lang="en-IN" sz="1800" dirty="0"/>
              <a:t> ITC has recently launched first millet cookies as part of </a:t>
            </a:r>
            <a:r>
              <a:rPr lang="en-IN" sz="1800" dirty="0" err="1"/>
              <a:t>sunfeast</a:t>
            </a:r>
            <a:r>
              <a:rPr lang="en-IN" sz="1800" dirty="0"/>
              <a:t> </a:t>
            </a:r>
            <a:r>
              <a:rPr lang="en-IN" sz="1800" dirty="0" err="1"/>
              <a:t>farmlite</a:t>
            </a:r>
            <a:r>
              <a:rPr lang="en-IN" sz="1800" dirty="0"/>
              <a:t>.</a:t>
            </a:r>
          </a:p>
          <a:p>
            <a:pPr marL="0" indent="0">
              <a:buNone/>
            </a:pPr>
            <a:r>
              <a:rPr lang="en-IN" sz="1800" dirty="0"/>
              <a:t>       DATE- 8 May 2023</a:t>
            </a:r>
          </a:p>
          <a:p>
            <a:pPr marL="0" indent="0">
              <a:buNone/>
            </a:pPr>
            <a:r>
              <a:rPr lang="en-IN" sz="1800" dirty="0"/>
              <a:t>        IDEA- </a:t>
            </a:r>
            <a:r>
              <a:rPr lang="en-IN" sz="1800" dirty="0" err="1"/>
              <a:t>Sunfeast</a:t>
            </a:r>
            <a:r>
              <a:rPr lang="en-IN" sz="1800" dirty="0"/>
              <a:t> has launched </a:t>
            </a:r>
            <a:r>
              <a:rPr lang="en-IN" sz="1800" dirty="0" err="1"/>
              <a:t>sunfeast</a:t>
            </a:r>
            <a:r>
              <a:rPr lang="en-IN" sz="1800" dirty="0"/>
              <a:t> </a:t>
            </a:r>
            <a:r>
              <a:rPr lang="en-IN" sz="1800" dirty="0" err="1"/>
              <a:t>farmlite</a:t>
            </a:r>
            <a:r>
              <a:rPr lang="en-IN" sz="1800" dirty="0"/>
              <a:t> and now this blog cover ‘ITC mission millet’.</a:t>
            </a:r>
          </a:p>
          <a:p>
            <a:pPr marL="0" indent="0">
              <a:buNone/>
            </a:pPr>
            <a:r>
              <a:rPr lang="en-IN" sz="1800" dirty="0"/>
              <a:t>       TOPIC- </a:t>
            </a:r>
          </a:p>
          <a:p>
            <a:r>
              <a:rPr lang="en-IN" sz="1800" dirty="0"/>
              <a:t>The core purpose of </a:t>
            </a:r>
            <a:r>
              <a:rPr lang="en-IN" sz="1800" dirty="0" err="1"/>
              <a:t>farmlite</a:t>
            </a:r>
            <a:r>
              <a:rPr lang="en-IN" sz="1800" dirty="0"/>
              <a:t> is ‘help India eat better’ ITC foods launched its first millet cookies as part of </a:t>
            </a:r>
            <a:r>
              <a:rPr lang="en-IN" sz="1800" dirty="0" err="1"/>
              <a:t>sunfeast</a:t>
            </a:r>
            <a:r>
              <a:rPr lang="en-IN" sz="1800" dirty="0"/>
              <a:t> </a:t>
            </a:r>
            <a:r>
              <a:rPr lang="en-IN" sz="1800" dirty="0" err="1"/>
              <a:t>farmlite</a:t>
            </a:r>
            <a:r>
              <a:rPr lang="en-IN" sz="1800" dirty="0"/>
              <a:t>.</a:t>
            </a:r>
          </a:p>
          <a:p>
            <a:r>
              <a:rPr lang="en-IN" sz="1725" dirty="0"/>
              <a:t>Millets are now seen by experts as foods of the future. </a:t>
            </a:r>
          </a:p>
        </p:txBody>
      </p:sp>
    </p:spTree>
    <p:extLst>
      <p:ext uri="{BB962C8B-B14F-4D97-AF65-F5344CB8AC3E}">
        <p14:creationId xmlns:p14="http://schemas.microsoft.com/office/powerpoint/2010/main" val="4108025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ED92-FD41-5951-8BEF-2ED9557E8482}"/>
              </a:ext>
            </a:extLst>
          </p:cNvPr>
          <p:cNvSpPr>
            <a:spLocks noGrp="1"/>
          </p:cNvSpPr>
          <p:nvPr>
            <p:ph type="title"/>
          </p:nvPr>
        </p:nvSpPr>
        <p:spPr>
          <a:xfrm>
            <a:off x="800100" y="147711"/>
            <a:ext cx="7543800" cy="4860387"/>
          </a:xfrm>
        </p:spPr>
        <p:txBody>
          <a:bodyPr>
            <a:normAutofit fontScale="90000"/>
          </a:bodyPr>
          <a:lstStyle/>
          <a:p>
            <a:pPr marL="257175" indent="-257175">
              <a:buFont typeface="Arial" panose="020B0604020202020204" pitchFamily="34" charset="0"/>
              <a:buChar char="•"/>
            </a:pPr>
            <a:r>
              <a:rPr lang="en-IN" sz="1500" dirty="0" err="1"/>
              <a:t>Farmlite</a:t>
            </a:r>
            <a:r>
              <a:rPr lang="en-IN" sz="1500" dirty="0"/>
              <a:t> super millet cookies are led by all types of generations. </a:t>
            </a:r>
            <a:br>
              <a:rPr lang="en-IN" sz="1500" dirty="0"/>
            </a:br>
            <a:r>
              <a:rPr lang="en-IN" sz="1500" dirty="0" err="1"/>
              <a:t>Sunfeast</a:t>
            </a:r>
            <a:r>
              <a:rPr lang="en-IN" sz="1500" dirty="0"/>
              <a:t> </a:t>
            </a:r>
            <a:r>
              <a:rPr lang="en-IN" sz="1500" dirty="0" err="1"/>
              <a:t>itc</a:t>
            </a:r>
            <a:r>
              <a:rPr lang="en-IN" sz="1500" dirty="0"/>
              <a:t> farm lite super millets cookies are nutritious the health</a:t>
            </a:r>
            <a:br>
              <a:rPr lang="en-IN" sz="1500" dirty="0"/>
            </a:br>
            <a:r>
              <a:rPr lang="en-IN" sz="1500" dirty="0"/>
              <a:t>future food growth in India.</a:t>
            </a:r>
            <a:br>
              <a:rPr lang="en-IN" sz="1500" dirty="0"/>
            </a:br>
            <a:br>
              <a:rPr lang="en-IN" sz="1500" dirty="0"/>
            </a:br>
            <a:r>
              <a:rPr lang="en-IN" sz="1500" dirty="0"/>
              <a:t>2.FORMAT-2:VIDEO</a:t>
            </a:r>
            <a:br>
              <a:rPr lang="en-IN" sz="1500" dirty="0"/>
            </a:br>
            <a:r>
              <a:rPr lang="en-IN" sz="1500" dirty="0"/>
              <a:t>           AIM-to reach out to the audience</a:t>
            </a:r>
            <a:br>
              <a:rPr lang="en-IN" sz="1500" dirty="0"/>
            </a:br>
            <a:r>
              <a:rPr lang="en-IN" sz="1500" dirty="0"/>
              <a:t>            DATE-9 MAY 2023</a:t>
            </a:r>
            <a:br>
              <a:rPr lang="en-IN" sz="1500" dirty="0"/>
            </a:br>
            <a:r>
              <a:rPr lang="en-IN" sz="1500" dirty="0"/>
              <a:t>           IDEA- a new type of nutritious cookies to attract audiences in all generation.</a:t>
            </a:r>
            <a:br>
              <a:rPr lang="en-IN" sz="1500" dirty="0"/>
            </a:br>
            <a:r>
              <a:rPr lang="en-IN" sz="1500" dirty="0"/>
              <a:t>           TOPIC-</a:t>
            </a:r>
            <a:br>
              <a:rPr lang="en-IN" sz="1500" dirty="0"/>
            </a:br>
            <a:br>
              <a:rPr lang="en-IN" sz="1500" dirty="0"/>
            </a:br>
            <a:br>
              <a:rPr lang="en-IN" sz="1500" dirty="0"/>
            </a:br>
            <a:br>
              <a:rPr lang="en-IN" sz="1500" dirty="0"/>
            </a:br>
            <a:br>
              <a:rPr lang="en-IN" sz="1500" dirty="0"/>
            </a:br>
            <a:br>
              <a:rPr lang="en-IN" sz="1500" dirty="0"/>
            </a:br>
            <a: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3.FORMAT-3:CREATIVE</a:t>
            </a:r>
            <a:b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br>
            <a: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AIM- To grab the audience </a:t>
            </a:r>
            <a:b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br>
            <a: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DATE- 12 May 2023</a:t>
            </a:r>
            <a:b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br>
            <a: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IDEA- to create health cautiousness among the people.</a:t>
            </a:r>
            <a:b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br>
            <a: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TOPIC- To create health caution and to know that the </a:t>
            </a:r>
            <a:r>
              <a:rPr kumimoji="0" lang="en-IN" sz="1500" b="0" i="0" u="none" strike="noStrike" kern="1200" cap="none" spc="0" normalizeH="0" baseline="0" noProof="0" dirty="0" err="1">
                <a:ln>
                  <a:noFill/>
                </a:ln>
                <a:solidFill>
                  <a:prstClr val="black">
                    <a:lumMod val="85000"/>
                    <a:lumOff val="15000"/>
                  </a:prstClr>
                </a:solidFill>
                <a:effectLst/>
                <a:uLnTx/>
                <a:uFillTx/>
                <a:latin typeface="Century Gothic" panose="020B0502020202020204"/>
                <a:ea typeface="+mj-ea"/>
                <a:cs typeface="+mj-cs"/>
              </a:rPr>
              <a:t>sunfeast</a:t>
            </a:r>
            <a: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cookies are nutritious cookies for all types of people.</a:t>
            </a:r>
            <a:b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br>
            <a:r>
              <a:rPr kumimoji="0" lang="en-IN" sz="15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a:t>
            </a:r>
            <a:br>
              <a:rPr lang="en-IN" sz="1500" dirty="0"/>
            </a:br>
            <a:endParaRPr lang="en-IN" sz="1500" dirty="0"/>
          </a:p>
        </p:txBody>
      </p:sp>
      <p:pic>
        <p:nvPicPr>
          <p:cNvPr id="4" name="Picture 3">
            <a:extLst>
              <a:ext uri="{FF2B5EF4-FFF2-40B4-BE49-F238E27FC236}">
                <a16:creationId xmlns:a16="http://schemas.microsoft.com/office/drawing/2014/main" id="{756F7245-555D-B6FF-1F4D-DE964617189E}"/>
              </a:ext>
            </a:extLst>
          </p:cNvPr>
          <p:cNvPicPr>
            <a:picLocks noChangeAspect="1"/>
          </p:cNvPicPr>
          <p:nvPr/>
        </p:nvPicPr>
        <p:blipFill>
          <a:blip r:embed="rId2"/>
          <a:stretch>
            <a:fillRect/>
          </a:stretch>
        </p:blipFill>
        <p:spPr>
          <a:xfrm>
            <a:off x="4279904" y="2441048"/>
            <a:ext cx="1718072" cy="782863"/>
          </a:xfrm>
          <a:prstGeom prst="rect">
            <a:avLst/>
          </a:prstGeom>
        </p:spPr>
      </p:pic>
    </p:spTree>
    <p:extLst>
      <p:ext uri="{BB962C8B-B14F-4D97-AF65-F5344CB8AC3E}">
        <p14:creationId xmlns:p14="http://schemas.microsoft.com/office/powerpoint/2010/main" val="2135622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F43E-771B-10C3-4455-AF85BEC73BA3}"/>
              </a:ext>
            </a:extLst>
          </p:cNvPr>
          <p:cNvSpPr>
            <a:spLocks noGrp="1"/>
          </p:cNvSpPr>
          <p:nvPr>
            <p:ph type="title"/>
          </p:nvPr>
        </p:nvSpPr>
        <p:spPr/>
        <p:txBody>
          <a:bodyPr/>
          <a:lstStyle/>
          <a:p>
            <a:pPr algn="just"/>
            <a:r>
              <a:rPr lang="en-IN" dirty="0">
                <a:latin typeface="Cooper Black" panose="0208090404030B020404" pitchFamily="18" charset="0"/>
                <a:ea typeface="Verdana" panose="020B0604030504040204" pitchFamily="34" charset="0"/>
              </a:rPr>
              <a:t>             INSTAGRAM STORY</a:t>
            </a:r>
          </a:p>
        </p:txBody>
      </p:sp>
      <p:pic>
        <p:nvPicPr>
          <p:cNvPr id="5" name="WhatsApp Video 2023-07-25 at 14.28.29">
            <a:hlinkClick r:id="" action="ppaction://media"/>
            <a:extLst>
              <a:ext uri="{FF2B5EF4-FFF2-40B4-BE49-F238E27FC236}">
                <a16:creationId xmlns:a16="http://schemas.microsoft.com/office/drawing/2014/main" id="{5B32EC19-18E4-35F2-C172-A0AF66E94E0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8"/>
          <a:stretch>
            <a:fillRect/>
          </a:stretch>
        </p:blipFill>
        <p:spPr>
          <a:xfrm>
            <a:off x="732865" y="1270747"/>
            <a:ext cx="1949824" cy="3341594"/>
          </a:xfrm>
        </p:spPr>
      </p:pic>
      <p:pic>
        <p:nvPicPr>
          <p:cNvPr id="6" name="WhatsApp Video 2023-07-25 at 14.28.24">
            <a:hlinkClick r:id="" action="ppaction://media"/>
            <a:extLst>
              <a:ext uri="{FF2B5EF4-FFF2-40B4-BE49-F238E27FC236}">
                <a16:creationId xmlns:a16="http://schemas.microsoft.com/office/drawing/2014/main" id="{5FC7A7A9-0893-B0CB-B5E4-B2C88C225255}"/>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9"/>
          <a:stretch>
            <a:fillRect/>
          </a:stretch>
        </p:blipFill>
        <p:spPr>
          <a:xfrm>
            <a:off x="3328147" y="1283119"/>
            <a:ext cx="1855694" cy="3267635"/>
          </a:xfrm>
        </p:spPr>
      </p:pic>
      <p:pic>
        <p:nvPicPr>
          <p:cNvPr id="8" name="WhatsApp Video 2023-07-25 at 14.28.25">
            <a:hlinkClick r:id="" action="ppaction://media"/>
            <a:extLst>
              <a:ext uri="{FF2B5EF4-FFF2-40B4-BE49-F238E27FC236}">
                <a16:creationId xmlns:a16="http://schemas.microsoft.com/office/drawing/2014/main" id="{6ED4891B-284A-3969-0514-657D197D583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950324" y="1221534"/>
            <a:ext cx="2097741" cy="3390808"/>
          </a:xfrm>
          <a:prstGeom prst="rect">
            <a:avLst/>
          </a:prstGeom>
        </p:spPr>
      </p:pic>
    </p:spTree>
    <p:extLst>
      <p:ext uri="{BB962C8B-B14F-4D97-AF65-F5344CB8AC3E}">
        <p14:creationId xmlns:p14="http://schemas.microsoft.com/office/powerpoint/2010/main" val="324691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66"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9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8"/>
                </p:tgtEl>
              </p:cMediaNode>
            </p:video>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E112-A4E0-93D6-2ACF-BE92306EAA44}"/>
              </a:ext>
            </a:extLst>
          </p:cNvPr>
          <p:cNvSpPr>
            <a:spLocks noGrp="1"/>
          </p:cNvSpPr>
          <p:nvPr>
            <p:ph type="title"/>
          </p:nvPr>
        </p:nvSpPr>
        <p:spPr>
          <a:xfrm>
            <a:off x="800100" y="481946"/>
            <a:ext cx="7543800" cy="196711"/>
          </a:xfrm>
        </p:spPr>
        <p:txBody>
          <a:bodyPr>
            <a:normAutofit fontScale="90000"/>
          </a:bodyPr>
          <a:lstStyle/>
          <a:p>
            <a:endParaRPr lang="en-IN" dirty="0"/>
          </a:p>
        </p:txBody>
      </p:sp>
      <p:pic>
        <p:nvPicPr>
          <p:cNvPr id="4" name="SUNFEAST">
            <a:hlinkClick r:id="" action="ppaction://media"/>
            <a:extLst>
              <a:ext uri="{FF2B5EF4-FFF2-40B4-BE49-F238E27FC236}">
                <a16:creationId xmlns:a16="http://schemas.microsoft.com/office/drawing/2014/main" id="{A125424B-3E38-94E8-5960-0A36634266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539" y="283266"/>
            <a:ext cx="8758859" cy="4733510"/>
          </a:xfrm>
        </p:spPr>
      </p:pic>
    </p:spTree>
    <p:extLst>
      <p:ext uri="{BB962C8B-B14F-4D97-AF65-F5344CB8AC3E}">
        <p14:creationId xmlns:p14="http://schemas.microsoft.com/office/powerpoint/2010/main" val="56888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0606-621D-17C3-DF3A-E7302B3C8643}"/>
              </a:ext>
            </a:extLst>
          </p:cNvPr>
          <p:cNvSpPr>
            <a:spLocks noGrp="1"/>
          </p:cNvSpPr>
          <p:nvPr>
            <p:ph type="title"/>
          </p:nvPr>
        </p:nvSpPr>
        <p:spPr>
          <a:xfrm>
            <a:off x="800100" y="481946"/>
            <a:ext cx="7543800" cy="1028700"/>
          </a:xfrm>
        </p:spPr>
        <p:txBody>
          <a:bodyPr/>
          <a:lstStyle/>
          <a:p>
            <a:r>
              <a:rPr lang="en-IN" dirty="0"/>
              <a:t>SOCIAL MEDIA AD CAMPAGIN</a:t>
            </a:r>
          </a:p>
        </p:txBody>
      </p:sp>
      <p:pic>
        <p:nvPicPr>
          <p:cNvPr id="4" name="Brown and Gold Modern Elegant Coffee Instagram Reels">
            <a:hlinkClick r:id="" action="ppaction://media"/>
            <a:extLst>
              <a:ext uri="{FF2B5EF4-FFF2-40B4-BE49-F238E27FC236}">
                <a16:creationId xmlns:a16="http://schemas.microsoft.com/office/drawing/2014/main" id="{294F9188-E97C-AD19-BCF4-34D2B541F9A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59957" y="1577579"/>
            <a:ext cx="1624086" cy="2887265"/>
          </a:xfrm>
        </p:spPr>
      </p:pic>
      <p:pic>
        <p:nvPicPr>
          <p:cNvPr id="6" name="Picture 5">
            <a:extLst>
              <a:ext uri="{FF2B5EF4-FFF2-40B4-BE49-F238E27FC236}">
                <a16:creationId xmlns:a16="http://schemas.microsoft.com/office/drawing/2014/main" id="{9F9D3C9A-B307-C8CB-1199-7B6A0A3E9338}"/>
              </a:ext>
            </a:extLst>
          </p:cNvPr>
          <p:cNvPicPr>
            <a:picLocks noChangeAspect="1"/>
          </p:cNvPicPr>
          <p:nvPr/>
        </p:nvPicPr>
        <p:blipFill>
          <a:blip r:embed="rId5"/>
          <a:stretch>
            <a:fillRect/>
          </a:stretch>
        </p:blipFill>
        <p:spPr>
          <a:xfrm>
            <a:off x="3533362" y="1304511"/>
            <a:ext cx="2236304" cy="3421546"/>
          </a:xfrm>
          <a:prstGeom prst="rect">
            <a:avLst/>
          </a:prstGeom>
        </p:spPr>
      </p:pic>
      <p:pic>
        <p:nvPicPr>
          <p:cNvPr id="8" name="Picture 7">
            <a:extLst>
              <a:ext uri="{FF2B5EF4-FFF2-40B4-BE49-F238E27FC236}">
                <a16:creationId xmlns:a16="http://schemas.microsoft.com/office/drawing/2014/main" id="{4016A449-AD7B-B2F9-5167-AAF52E26D626}"/>
              </a:ext>
            </a:extLst>
          </p:cNvPr>
          <p:cNvPicPr>
            <a:picLocks noChangeAspect="1"/>
          </p:cNvPicPr>
          <p:nvPr/>
        </p:nvPicPr>
        <p:blipFill>
          <a:blip r:embed="rId6"/>
          <a:stretch>
            <a:fillRect/>
          </a:stretch>
        </p:blipFill>
        <p:spPr>
          <a:xfrm>
            <a:off x="6366014" y="1304511"/>
            <a:ext cx="2236304" cy="3421546"/>
          </a:xfrm>
          <a:prstGeom prst="rect">
            <a:avLst/>
          </a:prstGeom>
        </p:spPr>
      </p:pic>
      <p:pic>
        <p:nvPicPr>
          <p:cNvPr id="13" name="Brown and Gold Modern Elegant Coffee Instagram Reels">
            <a:hlinkClick r:id="" action="ppaction://media"/>
            <a:extLst>
              <a:ext uri="{FF2B5EF4-FFF2-40B4-BE49-F238E27FC236}">
                <a16:creationId xmlns:a16="http://schemas.microsoft.com/office/drawing/2014/main" id="{EF37BFC1-8278-2E83-1F07-7035DDD74A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9613" y="1155423"/>
            <a:ext cx="2395331" cy="3570633"/>
          </a:xfrm>
          <a:prstGeom prst="rect">
            <a:avLst/>
          </a:prstGeom>
        </p:spPr>
      </p:pic>
    </p:spTree>
    <p:extLst>
      <p:ext uri="{BB962C8B-B14F-4D97-AF65-F5344CB8AC3E}">
        <p14:creationId xmlns:p14="http://schemas.microsoft.com/office/powerpoint/2010/main" val="77323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2BE4-981C-3BA3-5A49-0E0ECD4ECE5E}"/>
              </a:ext>
            </a:extLst>
          </p:cNvPr>
          <p:cNvSpPr>
            <a:spLocks noGrp="1"/>
          </p:cNvSpPr>
          <p:nvPr>
            <p:ph type="title"/>
          </p:nvPr>
        </p:nvSpPr>
        <p:spPr>
          <a:xfrm>
            <a:off x="1195754" y="232117"/>
            <a:ext cx="7673926" cy="4456667"/>
          </a:xfrm>
        </p:spPr>
        <p:txBody>
          <a:bodyPr>
            <a:normAutofit/>
          </a:bodyPr>
          <a:lstStyle/>
          <a:p>
            <a:r>
              <a:rPr lang="en-IN" sz="2800" dirty="0">
                <a:latin typeface="Cooper Black" panose="0208090404030B020404" pitchFamily="18" charset="0"/>
              </a:rPr>
              <a:t>Advertising Goals: </a:t>
            </a:r>
            <a:r>
              <a:rPr lang="en-US" sz="1200" dirty="0">
                <a:solidFill>
                  <a:srgbClr val="333333"/>
                </a:solidFill>
                <a:latin typeface="Roboto" panose="020F0502020204030204" pitchFamily="2" charset="0"/>
              </a:rPr>
              <a:t>The choice of purchase is innumerable as thousands of companies are introducing newer products day by day. To cope with this situation people keep on acquiring knowledge regarding the products, prices, and substitutes. Companies that focus inward become blind to seismic changes in market, competition, distribution, media, and technology that are occurring outside.</a:t>
            </a:r>
            <a:br>
              <a:rPr lang="en-US" sz="1200" dirty="0">
                <a:solidFill>
                  <a:srgbClr val="333333"/>
                </a:solidFill>
                <a:latin typeface="Roboto" panose="020F0502020204030204" pitchFamily="2" charset="0"/>
              </a:rPr>
            </a:br>
            <a:r>
              <a:rPr lang="en-US" sz="1200" dirty="0">
                <a:solidFill>
                  <a:srgbClr val="333333"/>
                </a:solidFill>
                <a:latin typeface="Roboto" panose="020F0502020204030204" pitchFamily="2" charset="0"/>
              </a:rPr>
              <a:t> Mass markets are fragmenting into micro markets; multiple channels of distribution are replacing single channels. Customers are buying directly through Catalogues, Telemarketing, and the Internet. Price discounting and sales promotion are eroding brand loyalty. It is made an attempt to analyze the various types of brands and factors affecting purchase decisions. The study is based on primary data comprising 100 respondents. From the findings of the study, Consumer’s purchase decisions are influenced by mainly quality and they also purchase other varieties of sunfeast biscuits.</a:t>
            </a:r>
            <a:br>
              <a:rPr lang="en-US" sz="1200" dirty="0">
                <a:solidFill>
                  <a:srgbClr val="333333"/>
                </a:solidFill>
                <a:latin typeface="Roboto" panose="020F0502020204030204" pitchFamily="2" charset="0"/>
              </a:rPr>
            </a:br>
            <a:r>
              <a:rPr lang="en-US" sz="1200" dirty="0">
                <a:solidFill>
                  <a:srgbClr val="333333"/>
                </a:solidFill>
                <a:latin typeface="Roboto" panose="020F0502020204030204" pitchFamily="2" charset="0"/>
              </a:rPr>
              <a:t>I have generated leads blog posts, coupons, and online content.</a:t>
            </a:r>
            <a:br>
              <a:rPr lang="en-US" sz="1200" dirty="0">
                <a:solidFill>
                  <a:srgbClr val="333333"/>
                </a:solidFill>
                <a:latin typeface="Roboto" panose="020F0502020204030204" pitchFamily="2" charset="0"/>
              </a:rPr>
            </a:br>
            <a:r>
              <a:rPr lang="en-US" sz="1200" dirty="0">
                <a:solidFill>
                  <a:srgbClr val="333333"/>
                </a:solidFill>
                <a:latin typeface="Roboto" panose="020F0502020204030204" pitchFamily="2" charset="0"/>
              </a:rPr>
              <a:t>I have created quality backlinks where we have our link as high-ranking search engines which can be acquired by quality backlinks.	</a:t>
            </a:r>
            <a:br>
              <a:rPr lang="en-US" sz="1200" dirty="0">
                <a:solidFill>
                  <a:srgbClr val="333333"/>
                </a:solidFill>
                <a:latin typeface="Roboto" panose="020F0502020204030204" pitchFamily="2" charset="0"/>
              </a:rPr>
            </a:br>
            <a:r>
              <a:rPr lang="en-US" sz="3200" dirty="0">
                <a:solidFill>
                  <a:srgbClr val="333333"/>
                </a:solidFill>
                <a:latin typeface="Cooper Black" panose="0208090404030B020404" pitchFamily="18" charset="0"/>
              </a:rPr>
              <a:t>Audience Targeting</a:t>
            </a:r>
            <a:r>
              <a:rPr lang="en-US" sz="2800" dirty="0">
                <a:solidFill>
                  <a:srgbClr val="333333"/>
                </a:solidFill>
                <a:latin typeface="Cooper Black" panose="0208090404030B020404" pitchFamily="18" charset="0"/>
              </a:rPr>
              <a:t>: </a:t>
            </a:r>
            <a:r>
              <a:rPr lang="en-US" sz="1200" dirty="0">
                <a:solidFill>
                  <a:srgbClr val="333333"/>
                </a:solidFill>
                <a:latin typeface="Roboto" panose="02000000000000000000" pitchFamily="2" charset="0"/>
                <a:ea typeface="Roboto" panose="02000000000000000000" pitchFamily="2" charset="0"/>
                <a:cs typeface="Roboto" panose="02000000000000000000" pitchFamily="2" charset="0"/>
              </a:rPr>
              <a:t>This targets mainly children and the health cautious ones. Because it is rich in nutrition and very healthy for all types of people from childhood to old age people.</a:t>
            </a:r>
            <a:br>
              <a:rPr lang="en-US" sz="1200" dirty="0">
                <a:solidFill>
                  <a:srgbClr val="333333"/>
                </a:solidFill>
                <a:latin typeface="Roboto" panose="02000000000000000000" pitchFamily="2" charset="0"/>
                <a:ea typeface="Roboto" panose="02000000000000000000" pitchFamily="2" charset="0"/>
                <a:cs typeface="Roboto" panose="02000000000000000000" pitchFamily="2" charset="0"/>
              </a:rPr>
            </a:br>
            <a:r>
              <a:rPr lang="en-US" sz="2800" dirty="0">
                <a:solidFill>
                  <a:srgbClr val="333333"/>
                </a:solidFill>
                <a:latin typeface="Cooper Black" panose="0208090404030B020404" pitchFamily="18" charset="0"/>
                <a:ea typeface="Roboto" panose="02000000000000000000" pitchFamily="2" charset="0"/>
                <a:cs typeface="Roboto" panose="02000000000000000000" pitchFamily="2" charset="0"/>
              </a:rPr>
              <a:t>AD Creation: </a:t>
            </a:r>
            <a:r>
              <a:rPr lang="en-US" sz="1200" dirty="0">
                <a:solidFill>
                  <a:srgbClr val="333333"/>
                </a:solidFill>
                <a:latin typeface="Roboto" panose="02000000000000000000" pitchFamily="2" charset="0"/>
                <a:ea typeface="Roboto" panose="02000000000000000000" pitchFamily="2" charset="0"/>
                <a:cs typeface="Roboto" panose="02000000000000000000" pitchFamily="2" charset="0"/>
              </a:rPr>
              <a:t>It creates ads through digital marketing with the help of social media and through ad campaigns like (social media ad campaigns, email ad campaigns), etc. </a:t>
            </a:r>
            <a:endParaRPr lang="en-IN" sz="1200" dirty="0">
              <a:latin typeface="Cooper Black" panose="0208090404030B020404" pitchFamily="18" charset="0"/>
            </a:endParaRPr>
          </a:p>
        </p:txBody>
      </p:sp>
    </p:spTree>
    <p:extLst>
      <p:ext uri="{BB962C8B-B14F-4D97-AF65-F5344CB8AC3E}">
        <p14:creationId xmlns:p14="http://schemas.microsoft.com/office/powerpoint/2010/main" val="3110544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B12D-4882-9C01-1344-44A8DECB3ED9}"/>
              </a:ext>
            </a:extLst>
          </p:cNvPr>
          <p:cNvSpPr>
            <a:spLocks noGrp="1"/>
          </p:cNvSpPr>
          <p:nvPr>
            <p:ph type="title"/>
          </p:nvPr>
        </p:nvSpPr>
        <p:spPr>
          <a:xfrm>
            <a:off x="800100" y="327991"/>
            <a:ext cx="7543800" cy="700709"/>
          </a:xfrm>
        </p:spPr>
        <p:txBody>
          <a:bodyPr>
            <a:normAutofit fontScale="90000"/>
          </a:bodyPr>
          <a:lstStyle/>
          <a:p>
            <a:r>
              <a:rPr lang="en-IN" sz="2400" dirty="0">
                <a:latin typeface="Cooper Black" panose="0208090404030B020404" pitchFamily="18" charset="0"/>
              </a:rPr>
              <a:t>EMAIL AD CMAPAGIN-1(BRAND AWARENESS</a:t>
            </a:r>
            <a:r>
              <a:rPr lang="en-IN" dirty="0"/>
              <a:t>)</a:t>
            </a:r>
          </a:p>
        </p:txBody>
      </p:sp>
      <p:pic>
        <p:nvPicPr>
          <p:cNvPr id="9" name="Content Placeholder 8">
            <a:extLst>
              <a:ext uri="{FF2B5EF4-FFF2-40B4-BE49-F238E27FC236}">
                <a16:creationId xmlns:a16="http://schemas.microsoft.com/office/drawing/2014/main" id="{4A60A44C-F732-EAEE-EE05-465EC6C0DBE3}"/>
              </a:ext>
            </a:extLst>
          </p:cNvPr>
          <p:cNvPicPr>
            <a:picLocks noGrp="1" noChangeAspect="1"/>
          </p:cNvPicPr>
          <p:nvPr>
            <p:ph idx="1"/>
          </p:nvPr>
        </p:nvPicPr>
        <p:blipFill>
          <a:blip r:embed="rId2"/>
          <a:stretch>
            <a:fillRect/>
          </a:stretch>
        </p:blipFill>
        <p:spPr>
          <a:xfrm>
            <a:off x="1287194" y="887068"/>
            <a:ext cx="6829864" cy="4078827"/>
          </a:xfrm>
        </p:spPr>
      </p:pic>
    </p:spTree>
    <p:extLst>
      <p:ext uri="{BB962C8B-B14F-4D97-AF65-F5344CB8AC3E}">
        <p14:creationId xmlns:p14="http://schemas.microsoft.com/office/powerpoint/2010/main" val="32527281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B946-ADCF-9634-F721-94CC594366B2}"/>
              </a:ext>
            </a:extLst>
          </p:cNvPr>
          <p:cNvSpPr>
            <a:spLocks noGrp="1"/>
          </p:cNvSpPr>
          <p:nvPr>
            <p:ph type="title"/>
          </p:nvPr>
        </p:nvSpPr>
        <p:spPr>
          <a:xfrm>
            <a:off x="800100" y="268358"/>
            <a:ext cx="7543800" cy="611255"/>
          </a:xfrm>
        </p:spPr>
        <p:txBody>
          <a:bodyPr>
            <a:normAutofit/>
          </a:bodyPr>
          <a:lstStyle/>
          <a:p>
            <a:r>
              <a:rPr lang="en-IN" sz="2100" dirty="0">
                <a:latin typeface="Cooper Black" panose="0208090404030B020404" pitchFamily="18" charset="0"/>
              </a:rPr>
              <a:t>EMAIL AD CAMAPAGIN-2(LEAD GENERATION)</a:t>
            </a:r>
          </a:p>
        </p:txBody>
      </p:sp>
      <p:pic>
        <p:nvPicPr>
          <p:cNvPr id="5" name="Content Placeholder 4">
            <a:extLst>
              <a:ext uri="{FF2B5EF4-FFF2-40B4-BE49-F238E27FC236}">
                <a16:creationId xmlns:a16="http://schemas.microsoft.com/office/drawing/2014/main" id="{0F1EA7A2-C902-E0FA-5715-00645EB9B92D}"/>
              </a:ext>
            </a:extLst>
          </p:cNvPr>
          <p:cNvPicPr>
            <a:picLocks noGrp="1" noChangeAspect="1"/>
          </p:cNvPicPr>
          <p:nvPr>
            <p:ph idx="1"/>
          </p:nvPr>
        </p:nvPicPr>
        <p:blipFill>
          <a:blip r:embed="rId2"/>
          <a:stretch>
            <a:fillRect/>
          </a:stretch>
        </p:blipFill>
        <p:spPr>
          <a:xfrm>
            <a:off x="1505243" y="745436"/>
            <a:ext cx="6731391" cy="4129707"/>
          </a:xfrm>
        </p:spPr>
      </p:pic>
    </p:spTree>
    <p:extLst>
      <p:ext uri="{BB962C8B-B14F-4D97-AF65-F5344CB8AC3E}">
        <p14:creationId xmlns:p14="http://schemas.microsoft.com/office/powerpoint/2010/main" val="18237508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A528A-6A15-6952-D475-9CF451F1842C}"/>
              </a:ext>
            </a:extLst>
          </p:cNvPr>
          <p:cNvSpPr>
            <a:spLocks noGrp="1"/>
          </p:cNvSpPr>
          <p:nvPr>
            <p:ph type="title"/>
          </p:nvPr>
        </p:nvSpPr>
        <p:spPr>
          <a:xfrm>
            <a:off x="1196898" y="698811"/>
            <a:ext cx="7432325" cy="379142"/>
          </a:xfrm>
        </p:spPr>
        <p:txBody>
          <a:bodyPr>
            <a:noAutofit/>
          </a:bodyPr>
          <a:lstStyle/>
          <a:p>
            <a:pPr algn="ctr"/>
            <a:r>
              <a:rPr lang="en-IN" sz="3200" b="1" u="sng" dirty="0">
                <a:solidFill>
                  <a:srgbClr val="FF0000"/>
                </a:solidFill>
              </a:rPr>
              <a:t>SUNFEAST MISSION AND VALUES</a:t>
            </a:r>
          </a:p>
        </p:txBody>
      </p:sp>
      <p:sp>
        <p:nvSpPr>
          <p:cNvPr id="3" name="Text Placeholder 2">
            <a:extLst>
              <a:ext uri="{FF2B5EF4-FFF2-40B4-BE49-F238E27FC236}">
                <a16:creationId xmlns:a16="http://schemas.microsoft.com/office/drawing/2014/main" id="{3A2292FE-FB5E-596B-420A-D586CEB28C84}"/>
              </a:ext>
            </a:extLst>
          </p:cNvPr>
          <p:cNvSpPr>
            <a:spLocks noGrp="1"/>
          </p:cNvSpPr>
          <p:nvPr>
            <p:ph type="body" idx="1"/>
          </p:nvPr>
        </p:nvSpPr>
        <p:spPr>
          <a:xfrm>
            <a:off x="1813932" y="1479528"/>
            <a:ext cx="3211551" cy="429776"/>
          </a:xfrm>
        </p:spPr>
        <p:txBody>
          <a:bodyPr/>
          <a:lstStyle/>
          <a:p>
            <a:r>
              <a:rPr lang="en-IN" b="1" u="sng" dirty="0">
                <a:solidFill>
                  <a:schemeClr val="tx1"/>
                </a:solidFill>
              </a:rPr>
              <a:t>VALUES</a:t>
            </a:r>
          </a:p>
        </p:txBody>
      </p:sp>
      <p:sp>
        <p:nvSpPr>
          <p:cNvPr id="4" name="Content Placeholder 3">
            <a:extLst>
              <a:ext uri="{FF2B5EF4-FFF2-40B4-BE49-F238E27FC236}">
                <a16:creationId xmlns:a16="http://schemas.microsoft.com/office/drawing/2014/main" id="{4590F7E7-0F47-C4E7-9E00-C15F4D330BC1}"/>
              </a:ext>
            </a:extLst>
          </p:cNvPr>
          <p:cNvSpPr>
            <a:spLocks noGrp="1"/>
          </p:cNvSpPr>
          <p:nvPr>
            <p:ph sz="half" idx="2"/>
          </p:nvPr>
        </p:nvSpPr>
        <p:spPr>
          <a:xfrm>
            <a:off x="1672683" y="1911725"/>
            <a:ext cx="3523232" cy="2883299"/>
          </a:xfrm>
        </p:spPr>
        <p:txBody>
          <a:bodyPr>
            <a:noAutofit/>
          </a:bodyPr>
          <a:lstStyle/>
          <a:p>
            <a:r>
              <a:rPr lang="en-US" sz="2400" b="0" i="0" dirty="0">
                <a:solidFill>
                  <a:schemeClr val="tx1"/>
                </a:solidFill>
                <a:effectLst/>
                <a:latin typeface="barlow_semi_condensedlight"/>
              </a:rPr>
              <a:t>Sustain ITC's position as one of India's most valuable corporations through world-class performance, creating growing value for the Indian economy and the Company's stakeholders.</a:t>
            </a:r>
            <a:endParaRPr lang="en-IN" sz="2400" dirty="0">
              <a:solidFill>
                <a:schemeClr val="tx1"/>
              </a:solidFill>
            </a:endParaRPr>
          </a:p>
        </p:txBody>
      </p:sp>
      <p:sp>
        <p:nvSpPr>
          <p:cNvPr id="5" name="Text Placeholder 4">
            <a:extLst>
              <a:ext uri="{FF2B5EF4-FFF2-40B4-BE49-F238E27FC236}">
                <a16:creationId xmlns:a16="http://schemas.microsoft.com/office/drawing/2014/main" id="{FC75C62F-1116-A7A4-701F-7EE7D69AC259}"/>
              </a:ext>
            </a:extLst>
          </p:cNvPr>
          <p:cNvSpPr>
            <a:spLocks noGrp="1"/>
          </p:cNvSpPr>
          <p:nvPr>
            <p:ph type="body" sz="quarter" idx="3"/>
          </p:nvPr>
        </p:nvSpPr>
        <p:spPr/>
        <p:txBody>
          <a:bodyPr/>
          <a:lstStyle/>
          <a:p>
            <a:r>
              <a:rPr lang="en-IN" b="1" u="sng" dirty="0">
                <a:solidFill>
                  <a:schemeClr val="tx1"/>
                </a:solidFill>
              </a:rPr>
              <a:t>MISSION</a:t>
            </a:r>
          </a:p>
        </p:txBody>
      </p:sp>
      <p:sp>
        <p:nvSpPr>
          <p:cNvPr id="6" name="Content Placeholder 5">
            <a:extLst>
              <a:ext uri="{FF2B5EF4-FFF2-40B4-BE49-F238E27FC236}">
                <a16:creationId xmlns:a16="http://schemas.microsoft.com/office/drawing/2014/main" id="{1F4463AD-0AC2-1BF1-B3C6-5AFC3CBAFEA8}"/>
              </a:ext>
            </a:extLst>
          </p:cNvPr>
          <p:cNvSpPr>
            <a:spLocks noGrp="1"/>
          </p:cNvSpPr>
          <p:nvPr>
            <p:ph sz="quarter" idx="4"/>
          </p:nvPr>
        </p:nvSpPr>
        <p:spPr>
          <a:xfrm>
            <a:off x="5375218" y="1909304"/>
            <a:ext cx="3523232" cy="2803945"/>
          </a:xfrm>
        </p:spPr>
        <p:txBody>
          <a:bodyPr>
            <a:normAutofit fontScale="85000" lnSpcReduction="10000"/>
          </a:bodyPr>
          <a:lstStyle/>
          <a:p>
            <a:r>
              <a:rPr lang="en-US" sz="2800" b="0" i="0" dirty="0">
                <a:solidFill>
                  <a:schemeClr val="tx1"/>
                </a:solidFill>
                <a:effectLst/>
                <a:latin typeface="barlow_semi_condensedlight"/>
              </a:rPr>
              <a:t>To enhance the wealth-generating capability of the enterprise in a globalizing environment, delivering superior and sustainable stakeholder value.</a:t>
            </a:r>
            <a:endParaRPr lang="en-IN" sz="2800" dirty="0">
              <a:solidFill>
                <a:schemeClr val="tx1"/>
              </a:solidFill>
            </a:endParaRPr>
          </a:p>
        </p:txBody>
      </p:sp>
    </p:spTree>
    <p:extLst>
      <p:ext uri="{BB962C8B-B14F-4D97-AF65-F5344CB8AC3E}">
        <p14:creationId xmlns:p14="http://schemas.microsoft.com/office/powerpoint/2010/main" val="198859260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A099-6944-2C15-22A5-7D2FB48E94CF}"/>
              </a:ext>
            </a:extLst>
          </p:cNvPr>
          <p:cNvSpPr>
            <a:spLocks noGrp="1"/>
          </p:cNvSpPr>
          <p:nvPr>
            <p:ph type="title"/>
          </p:nvPr>
        </p:nvSpPr>
        <p:spPr>
          <a:xfrm>
            <a:off x="954845" y="1111348"/>
            <a:ext cx="7543800" cy="2919045"/>
          </a:xfrm>
        </p:spPr>
        <p:txBody>
          <a:bodyPr>
            <a:normAutofit fontScale="90000"/>
          </a:bodyPr>
          <a:lstStyle/>
          <a:p>
            <a:r>
              <a:rPr lang="en-IN" sz="2400" dirty="0">
                <a:latin typeface="Bahnschrift" panose="020B0502040204020203" pitchFamily="34" charset="0"/>
              </a:rPr>
              <a:t>Content and curation is important task and role for the digital marketing of a particular brand. It increases the growth of the product and increases the awareness of the brand all over the world. It creates content through social media and reaches the audience’s needs and likes. But this process faced so many problems and consequences through the content creation process. </a:t>
            </a:r>
          </a:p>
        </p:txBody>
      </p:sp>
    </p:spTree>
    <p:extLst>
      <p:ext uri="{BB962C8B-B14F-4D97-AF65-F5344CB8AC3E}">
        <p14:creationId xmlns:p14="http://schemas.microsoft.com/office/powerpoint/2010/main" val="18744764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32A7-DA32-2170-1AFF-FBD63F74D20E}"/>
              </a:ext>
            </a:extLst>
          </p:cNvPr>
          <p:cNvSpPr>
            <a:spLocks noGrp="1"/>
          </p:cNvSpPr>
          <p:nvPr>
            <p:ph type="title"/>
          </p:nvPr>
        </p:nvSpPr>
        <p:spPr>
          <a:xfrm>
            <a:off x="1290546" y="81220"/>
            <a:ext cx="6683765" cy="960668"/>
          </a:xfrm>
        </p:spPr>
        <p:txBody>
          <a:bodyPr>
            <a:normAutofit fontScale="90000"/>
          </a:bodyPr>
          <a:lstStyle/>
          <a:p>
            <a:pPr marL="0" marR="0" lvl="0" indent="0" defTabSz="457200" rtl="0" eaLnBrk="1" fontAlgn="auto" latinLnBrk="0" hangingPunct="1">
              <a:lnSpc>
                <a:spcPct val="100000"/>
              </a:lnSpc>
              <a:spcBef>
                <a:spcPts val="0"/>
              </a:spcBef>
              <a:spcAft>
                <a:spcPts val="0"/>
              </a:spcAft>
              <a:tabLst/>
              <a:defRPr/>
            </a:pPr>
            <a:r>
              <a:rPr kumimoji="0" lang="en-US" sz="11200" b="1" i="0" u="none" strike="noStrike" kern="1200" cap="none" spc="0" normalizeH="0" baseline="0" noProof="0" dirty="0">
                <a:ln w="12700">
                  <a:solidFill>
                    <a:srgbClr val="37A76F">
                      <a:lumMod val="50000"/>
                    </a:srgbClr>
                  </a:solidFill>
                  <a:prstDash val="solid"/>
                </a:ln>
                <a:pattFill prst="narHorz">
                  <a:fgClr>
                    <a:srgbClr val="37A76F"/>
                  </a:fgClr>
                  <a:bgClr>
                    <a:srgbClr val="37A76F">
                      <a:lumMod val="40000"/>
                      <a:lumOff val="60000"/>
                    </a:srgbClr>
                  </a:bgClr>
                </a:pattFill>
                <a:effectLst>
                  <a:innerShdw blurRad="177800">
                    <a:srgbClr val="37A76F">
                      <a:lumMod val="50000"/>
                    </a:srgbClr>
                  </a:innerShdw>
                </a:effectLst>
                <a:uLnTx/>
                <a:uFillTx/>
                <a:latin typeface="Century Gothic" panose="020B0502020202020204"/>
                <a:ea typeface="+mn-ea"/>
                <a:cs typeface="+mn-cs"/>
              </a:rPr>
              <a:t>Thank You</a:t>
            </a:r>
            <a:br>
              <a:rPr kumimoji="0" lang="en-US" sz="11200" b="1" i="0" u="none" strike="noStrike" kern="1200" cap="none" spc="0" normalizeH="0" baseline="0" noProof="0" dirty="0">
                <a:ln w="12700">
                  <a:solidFill>
                    <a:srgbClr val="37A76F">
                      <a:lumMod val="50000"/>
                    </a:srgbClr>
                  </a:solidFill>
                  <a:prstDash val="solid"/>
                </a:ln>
                <a:pattFill prst="narHorz">
                  <a:fgClr>
                    <a:srgbClr val="37A76F"/>
                  </a:fgClr>
                  <a:bgClr>
                    <a:srgbClr val="37A76F">
                      <a:lumMod val="40000"/>
                      <a:lumOff val="60000"/>
                    </a:srgbClr>
                  </a:bgClr>
                </a:pattFill>
                <a:effectLst>
                  <a:innerShdw blurRad="177800">
                    <a:srgbClr val="37A76F">
                      <a:lumMod val="50000"/>
                    </a:srgbClr>
                  </a:innerShdw>
                </a:effectLst>
                <a:uLnTx/>
                <a:uFillTx/>
                <a:latin typeface="Century Gothic" panose="020B0502020202020204"/>
                <a:ea typeface="+mn-ea"/>
                <a:cs typeface="+mn-cs"/>
              </a:rPr>
            </a:br>
            <a:endParaRPr lang="en-IN" dirty="0"/>
          </a:p>
        </p:txBody>
      </p:sp>
      <p:sp>
        <p:nvSpPr>
          <p:cNvPr id="3" name="Content Placeholder 2">
            <a:extLst>
              <a:ext uri="{FF2B5EF4-FFF2-40B4-BE49-F238E27FC236}">
                <a16:creationId xmlns:a16="http://schemas.microsoft.com/office/drawing/2014/main" id="{91BFD42C-8735-AF2C-717B-226DA711A832}"/>
              </a:ext>
            </a:extLst>
          </p:cNvPr>
          <p:cNvSpPr>
            <a:spLocks noGrp="1"/>
          </p:cNvSpPr>
          <p:nvPr>
            <p:ph idx="1"/>
          </p:nvPr>
        </p:nvSpPr>
        <p:spPr>
          <a:xfrm>
            <a:off x="907366" y="1659988"/>
            <a:ext cx="7721093" cy="3207434"/>
          </a:xfrm>
        </p:spPr>
        <p:txBody>
          <a:bodyPr/>
          <a:lstStyle/>
          <a:p>
            <a:r>
              <a:rPr lang="en-US" sz="2800" b="1" u="sng" dirty="0"/>
              <a:t>TEAM ID</a:t>
            </a:r>
            <a:r>
              <a:rPr lang="en-US" sz="2800" b="1" dirty="0"/>
              <a:t>:            LTVIP2023TMID03880</a:t>
            </a:r>
          </a:p>
          <a:p>
            <a:r>
              <a:rPr lang="en-US" sz="2800" b="1" u="sng" dirty="0"/>
              <a:t>TEAM LEADER</a:t>
            </a:r>
            <a:r>
              <a:rPr lang="en-US" sz="2800" b="1" dirty="0"/>
              <a:t>  : SUJAL PATWAL</a:t>
            </a:r>
          </a:p>
          <a:p>
            <a:r>
              <a:rPr lang="en-US" sz="2800" b="1" u="sng" dirty="0"/>
              <a:t>TEAM MEMBER</a:t>
            </a:r>
            <a:r>
              <a:rPr lang="en-US" sz="2800" b="1" dirty="0"/>
              <a:t>: SYED ABRAR</a:t>
            </a:r>
          </a:p>
          <a:p>
            <a:r>
              <a:rPr lang="en-US" sz="2800" b="1" u="sng" dirty="0"/>
              <a:t>TEAM MEMBER</a:t>
            </a:r>
            <a:r>
              <a:rPr lang="en-US" sz="2800" b="1" dirty="0"/>
              <a:t>: SAKSHI</a:t>
            </a:r>
          </a:p>
          <a:p>
            <a:r>
              <a:rPr lang="en-US" sz="2800" b="1" u="sng" dirty="0"/>
              <a:t>TEAM MEMBER</a:t>
            </a:r>
            <a:r>
              <a:rPr lang="en-US" sz="2800" b="1" dirty="0"/>
              <a:t>: VANGAPANDU TANUJA</a:t>
            </a:r>
          </a:p>
          <a:p>
            <a:r>
              <a:rPr lang="en-US" sz="2800" b="1" u="sng" dirty="0"/>
              <a:t>TEAM MEMBER</a:t>
            </a:r>
            <a:r>
              <a:rPr lang="en-US" sz="2800" b="1" dirty="0"/>
              <a:t>: RANABHERI KARTHIK</a:t>
            </a:r>
          </a:p>
          <a:p>
            <a:endParaRPr lang="en-IN" dirty="0"/>
          </a:p>
        </p:txBody>
      </p:sp>
    </p:spTree>
    <p:extLst>
      <p:ext uri="{BB962C8B-B14F-4D97-AF65-F5344CB8AC3E}">
        <p14:creationId xmlns:p14="http://schemas.microsoft.com/office/powerpoint/2010/main" val="4187268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636677" y="0"/>
            <a:ext cx="8455284" cy="433961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25450" lvl="0" indent="-285750" rtl="0">
              <a:spcBef>
                <a:spcPts val="0"/>
              </a:spcBef>
              <a:spcAft>
                <a:spcPts val="0"/>
              </a:spcAft>
              <a:buSzPts val="1400"/>
              <a:buFont typeface="Arial" panose="020B0604020202020204" pitchFamily="34" charset="0"/>
              <a:buChar char="•"/>
            </a:pPr>
            <a:r>
              <a:rPr lang="en-GB" b="1" u="sng" dirty="0"/>
              <a:t>Analyse Brand Messaging:  </a:t>
            </a:r>
            <a:r>
              <a:rPr lang="en-GB" dirty="0" err="1">
                <a:latin typeface="Bahnschrift" panose="020B0502040204020203" pitchFamily="34" charset="0"/>
              </a:rPr>
              <a:t>Sunfeast</a:t>
            </a:r>
            <a:r>
              <a:rPr lang="en-GB" dirty="0">
                <a:latin typeface="Bahnschrift" panose="020B0502040204020203" pitchFamily="34" charset="0"/>
              </a:rPr>
              <a:t> as a brand promotes a message of </a:t>
            </a:r>
            <a:r>
              <a:rPr lang="en-US" b="0" i="0" dirty="0">
                <a:effectLst/>
                <a:latin typeface="Bahnschrift" panose="020B0502040204020203" pitchFamily="34" charset="0"/>
              </a:rPr>
              <a:t>happiness, contentment, satisfaction, and pleasure.</a:t>
            </a:r>
            <a:endParaRPr dirty="0">
              <a:latin typeface="Bahnschrift" panose="020B0502040204020203" pitchFamily="34" charset="0"/>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lang="en-IN" dirty="0"/>
          </a:p>
          <a:p>
            <a:pPr marL="285750" indent="-285750">
              <a:buFont typeface="Arial" panose="020B0604020202020204" pitchFamily="34" charset="0"/>
              <a:buChar char="•"/>
            </a:pPr>
            <a:r>
              <a:rPr lang="en-GB" b="1" dirty="0"/>
              <a:t>     </a:t>
            </a:r>
            <a:r>
              <a:rPr lang="en-GB" b="1" u="sng" dirty="0"/>
              <a:t>Examine the brand's tagline: </a:t>
            </a:r>
            <a:r>
              <a:rPr lang="en-IN" i="1" dirty="0">
                <a:effectLst/>
                <a:latin typeface="Verdana" panose="020B0604030504040204" pitchFamily="34" charset="0"/>
              </a:rPr>
              <a:t>“Spread the Smile”</a:t>
            </a:r>
          </a:p>
          <a:p>
            <a:r>
              <a:rPr lang="en-IN" i="1" dirty="0">
                <a:latin typeface="Verdana" panose="020B0604030504040204" pitchFamily="34" charset="0"/>
              </a:rPr>
              <a:t>    </a:t>
            </a:r>
            <a:r>
              <a:rPr lang="en-IN" b="1" i="1" u="sng" dirty="0"/>
              <a:t>  </a:t>
            </a:r>
          </a:p>
          <a:p>
            <a:pPr marL="285750" indent="-285750">
              <a:buFont typeface="Arial" panose="020B0604020202020204" pitchFamily="34" charset="0"/>
              <a:buChar char="•"/>
            </a:pPr>
            <a:r>
              <a:rPr kumimoji="0" lang="en-IN" sz="1800" b="1" i="1" u="sng" strike="noStrike" kern="1200" cap="none" spc="0" normalizeH="0" baseline="0" noProof="0" dirty="0">
                <a:ln>
                  <a:noFill/>
                </a:ln>
                <a:solidFill>
                  <a:prstClr val="black"/>
                </a:solidFill>
                <a:effectLst/>
                <a:uLnTx/>
                <a:uFillTx/>
                <a:latin typeface="Century Gothic" panose="020B0502020202020204"/>
                <a:ea typeface="+mn-ea"/>
                <a:cs typeface="+mn-cs"/>
              </a:rPr>
              <a:t>USP</a:t>
            </a:r>
            <a:r>
              <a:rPr lang="en-IN" b="1" i="1" u="sng" dirty="0"/>
              <a:t>: </a:t>
            </a:r>
            <a:r>
              <a:rPr lang="en-IN" dirty="0">
                <a:latin typeface="Bahnschrift" panose="020B0502040204020203" pitchFamily="34" charset="0"/>
              </a:rPr>
              <a:t>High-quality packaging </a:t>
            </a:r>
            <a:endParaRPr lang="en-IN" b="1" u="sng" dirty="0">
              <a:latin typeface="Bahnschrift" panose="020B0502040204020203" pitchFamily="34" charset="0"/>
            </a:endParaRPr>
          </a:p>
        </p:txBody>
      </p:sp>
      <p:pic>
        <p:nvPicPr>
          <p:cNvPr id="3" name="Picture 2">
            <a:extLst>
              <a:ext uri="{FF2B5EF4-FFF2-40B4-BE49-F238E27FC236}">
                <a16:creationId xmlns:a16="http://schemas.microsoft.com/office/drawing/2014/main" id="{261C1639-F284-AC34-13B5-7D9D2BCBFB3B}"/>
              </a:ext>
            </a:extLst>
          </p:cNvPr>
          <p:cNvPicPr>
            <a:picLocks noChangeAspect="1"/>
          </p:cNvPicPr>
          <p:nvPr/>
        </p:nvPicPr>
        <p:blipFill>
          <a:blip r:embed="rId3"/>
          <a:stretch>
            <a:fillRect/>
          </a:stretch>
        </p:blipFill>
        <p:spPr>
          <a:xfrm>
            <a:off x="1724722" y="1070515"/>
            <a:ext cx="5101975" cy="2170773"/>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8C54-B6B1-36BE-405D-C58C5B22E37D}"/>
              </a:ext>
            </a:extLst>
          </p:cNvPr>
          <p:cNvSpPr>
            <a:spLocks noGrp="1"/>
          </p:cNvSpPr>
          <p:nvPr>
            <p:ph type="title"/>
          </p:nvPr>
        </p:nvSpPr>
        <p:spPr>
          <a:xfrm>
            <a:off x="1528382" y="148414"/>
            <a:ext cx="6683765" cy="721381"/>
          </a:xfrm>
        </p:spPr>
        <p:txBody>
          <a:bodyPr/>
          <a:lstStyle/>
          <a:p>
            <a:r>
              <a:rPr kumimoji="0" lang="en-GB" sz="3600" b="1" i="0" u="sng" strike="noStrike" kern="1200" cap="none" spc="0" normalizeH="0" baseline="0" noProof="0" dirty="0">
                <a:ln>
                  <a:noFill/>
                </a:ln>
                <a:solidFill>
                  <a:srgbClr val="FF0000"/>
                </a:solidFill>
                <a:effectLst/>
                <a:uLnTx/>
                <a:uFillTx/>
                <a:latin typeface="Century Gothic" panose="020B0502020202020204"/>
                <a:ea typeface="+mj-ea"/>
                <a:cs typeface="+mj-cs"/>
              </a:rPr>
              <a:t>Buyer's/Audience's Persona</a:t>
            </a:r>
            <a:endParaRPr lang="en-IN" dirty="0"/>
          </a:p>
        </p:txBody>
      </p:sp>
      <p:sp>
        <p:nvSpPr>
          <p:cNvPr id="6" name="Content Placeholder 5">
            <a:extLst>
              <a:ext uri="{FF2B5EF4-FFF2-40B4-BE49-F238E27FC236}">
                <a16:creationId xmlns:a16="http://schemas.microsoft.com/office/drawing/2014/main" id="{B5DDFF64-F573-1941-935E-1A0181B7275C}"/>
              </a:ext>
            </a:extLst>
          </p:cNvPr>
          <p:cNvSpPr>
            <a:spLocks noGrp="1"/>
          </p:cNvSpPr>
          <p:nvPr>
            <p:ph idx="1"/>
          </p:nvPr>
        </p:nvSpPr>
        <p:spPr>
          <a:xfrm>
            <a:off x="676507" y="867566"/>
            <a:ext cx="7937083" cy="4127520"/>
          </a:xfrm>
        </p:spPr>
        <p:txBody>
          <a:bodyPr/>
          <a:lstStyle/>
          <a:p>
            <a:pPr algn="l"/>
            <a:r>
              <a:rPr lang="en-US" b="0" i="0" dirty="0">
                <a:solidFill>
                  <a:schemeClr val="tx1">
                    <a:lumMod val="95000"/>
                    <a:lumOff val="5000"/>
                  </a:schemeClr>
                </a:solidFill>
                <a:effectLst/>
                <a:latin typeface="Söhne"/>
              </a:rPr>
              <a:t>USER PERSONA SUNFEAST                                                                                                                         </a:t>
            </a:r>
          </a:p>
          <a:p>
            <a:pPr algn="l"/>
            <a:r>
              <a:rPr lang="en-US" b="0" i="0" dirty="0">
                <a:solidFill>
                  <a:schemeClr val="tx1">
                    <a:lumMod val="95000"/>
                    <a:lumOff val="5000"/>
                  </a:schemeClr>
                </a:solidFill>
                <a:effectLst/>
                <a:latin typeface="Söhne"/>
              </a:rPr>
              <a:t>Table 01: DEMOGRAPHICS      </a:t>
            </a:r>
          </a:p>
          <a:p>
            <a:pPr algn="l"/>
            <a:endParaRPr lang="en-US" dirty="0">
              <a:solidFill>
                <a:srgbClr val="374151"/>
              </a:solidFill>
              <a:latin typeface="Söhne"/>
            </a:endParaRPr>
          </a:p>
          <a:p>
            <a:pPr algn="l"/>
            <a:endParaRPr lang="en-US" b="0" i="0" dirty="0">
              <a:solidFill>
                <a:srgbClr val="374151"/>
              </a:solidFill>
              <a:effectLst/>
              <a:latin typeface="Söhne"/>
            </a:endParaRPr>
          </a:p>
          <a:p>
            <a:pPr algn="l"/>
            <a:endParaRPr lang="en-US" dirty="0">
              <a:solidFill>
                <a:srgbClr val="374151"/>
              </a:solidFill>
              <a:latin typeface="Söhne"/>
            </a:endParaRPr>
          </a:p>
          <a:p>
            <a:pPr algn="l"/>
            <a:endParaRPr lang="en-US" b="0" i="0" dirty="0">
              <a:solidFill>
                <a:srgbClr val="374151"/>
              </a:solidFill>
              <a:effectLst/>
              <a:latin typeface="Söhne"/>
            </a:endParaRPr>
          </a:p>
          <a:p>
            <a:pPr algn="l"/>
            <a:endParaRPr lang="en-US" dirty="0">
              <a:solidFill>
                <a:srgbClr val="374151"/>
              </a:solidFill>
              <a:latin typeface="Söhne"/>
            </a:endParaRPr>
          </a:p>
          <a:p>
            <a:pPr algn="l"/>
            <a:endParaRPr lang="en-US" b="0" i="0" dirty="0">
              <a:solidFill>
                <a:srgbClr val="374151"/>
              </a:solidFill>
              <a:effectLst/>
              <a:latin typeface="Söhne"/>
            </a:endParaRPr>
          </a:p>
          <a:p>
            <a:pPr algn="l"/>
            <a:endParaRPr lang="en-US" dirty="0">
              <a:solidFill>
                <a:srgbClr val="374151"/>
              </a:solidFill>
              <a:latin typeface="Söhne"/>
            </a:endParaRPr>
          </a:p>
          <a:p>
            <a:pPr marL="0" indent="0">
              <a:buNone/>
            </a:pPr>
            <a:endParaRPr lang="en-IN" dirty="0"/>
          </a:p>
        </p:txBody>
      </p:sp>
      <p:graphicFrame>
        <p:nvGraphicFramePr>
          <p:cNvPr id="7" name="Table 6">
            <a:extLst>
              <a:ext uri="{FF2B5EF4-FFF2-40B4-BE49-F238E27FC236}">
                <a16:creationId xmlns:a16="http://schemas.microsoft.com/office/drawing/2014/main" id="{FCBF8B5F-71AA-1169-E980-987CBE388C89}"/>
              </a:ext>
            </a:extLst>
          </p:cNvPr>
          <p:cNvGraphicFramePr>
            <a:graphicFrameLocks noGrp="1"/>
          </p:cNvGraphicFramePr>
          <p:nvPr>
            <p:extLst>
              <p:ext uri="{D42A27DB-BD31-4B8C-83A1-F6EECF244321}">
                <p14:modId xmlns:p14="http://schemas.microsoft.com/office/powerpoint/2010/main" val="3094798803"/>
              </p:ext>
            </p:extLst>
          </p:nvPr>
        </p:nvGraphicFramePr>
        <p:xfrm>
          <a:off x="2312918" y="1677887"/>
          <a:ext cx="3873190" cy="3406140"/>
        </p:xfrm>
        <a:graphic>
          <a:graphicData uri="http://schemas.openxmlformats.org/drawingml/2006/table">
            <a:tbl>
              <a:tblPr/>
              <a:tblGrid>
                <a:gridCol w="933007">
                  <a:extLst>
                    <a:ext uri="{9D8B030D-6E8A-4147-A177-3AD203B41FA5}">
                      <a16:colId xmlns:a16="http://schemas.microsoft.com/office/drawing/2014/main" val="1880576463"/>
                    </a:ext>
                  </a:extLst>
                </a:gridCol>
                <a:gridCol w="2940183">
                  <a:extLst>
                    <a:ext uri="{9D8B030D-6E8A-4147-A177-3AD203B41FA5}">
                      <a16:colId xmlns:a16="http://schemas.microsoft.com/office/drawing/2014/main" val="4045326666"/>
                    </a:ext>
                  </a:extLst>
                </a:gridCol>
              </a:tblGrid>
              <a:tr h="476673">
                <a:tc>
                  <a:txBody>
                    <a:bodyPr/>
                    <a:lstStyle/>
                    <a:p>
                      <a:pPr fontAlgn="b"/>
                      <a:r>
                        <a:rPr lang="en-IN" b="1">
                          <a:effectLst/>
                        </a:rPr>
                        <a:t>Data points</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b="1" dirty="0">
                          <a:effectLst/>
                        </a:rPr>
                        <a:t>Answers for [MARKET]</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96048781"/>
                  </a:ext>
                </a:extLst>
              </a:tr>
              <a:tr h="281671">
                <a:tc>
                  <a:txBody>
                    <a:bodyPr/>
                    <a:lstStyle/>
                    <a:p>
                      <a:pPr fontAlgn="base"/>
                      <a:r>
                        <a:rPr lang="en-IN" dirty="0">
                          <a:effectLst/>
                        </a:rPr>
                        <a:t>Name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dirty="0">
                          <a:effectLst/>
                        </a:rPr>
                        <a:t>AMAN SINGH</a:t>
                      </a:r>
                      <a:endParaRPr lang="en-IN" dirty="0">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347039977"/>
                  </a:ext>
                </a:extLst>
              </a:tr>
              <a:tr h="281671">
                <a:tc>
                  <a:txBody>
                    <a:bodyPr/>
                    <a:lstStyle/>
                    <a:p>
                      <a:pPr fontAlgn="base"/>
                      <a:r>
                        <a:rPr lang="en-IN">
                          <a:effectLst/>
                        </a:rPr>
                        <a:t>Age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dirty="0">
                          <a:effectLst/>
                        </a:rPr>
                        <a:t>29</a:t>
                      </a:r>
                      <a:endParaRPr lang="en-IN" dirty="0">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878897468"/>
                  </a:ext>
                </a:extLst>
              </a:tr>
              <a:tr h="476673">
                <a:tc>
                  <a:txBody>
                    <a:bodyPr/>
                    <a:lstStyle/>
                    <a:p>
                      <a:pPr fontAlgn="base"/>
                      <a:r>
                        <a:rPr lang="en-IN">
                          <a:effectLst/>
                        </a:rPr>
                        <a:t>Occupation</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dirty="0">
                          <a:effectLst/>
                        </a:rPr>
                        <a:t>Marketing Manager</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860402191"/>
                  </a:ext>
                </a:extLst>
              </a:tr>
              <a:tr h="476673">
                <a:tc>
                  <a:txBody>
                    <a:bodyPr/>
                    <a:lstStyle/>
                    <a:p>
                      <a:pPr fontAlgn="base"/>
                      <a:r>
                        <a:rPr lang="en-IN">
                          <a:effectLst/>
                        </a:rPr>
                        <a:t>Annual income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1350" b="0" i="0" kern="1200" dirty="0">
                          <a:solidFill>
                            <a:schemeClr val="tx1"/>
                          </a:solidFill>
                          <a:effectLst/>
                          <a:latin typeface="+mn-lt"/>
                          <a:ea typeface="+mn-ea"/>
                          <a:cs typeface="+mn-cs"/>
                        </a:rPr>
                        <a:t>₹70,000</a:t>
                      </a:r>
                      <a:endParaRPr lang="en-IN" dirty="0">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914547488"/>
                  </a:ext>
                </a:extLst>
              </a:tr>
              <a:tr h="476673">
                <a:tc>
                  <a:txBody>
                    <a:bodyPr/>
                    <a:lstStyle/>
                    <a:p>
                      <a:pPr fontAlgn="base"/>
                      <a:r>
                        <a:rPr lang="en-IN">
                          <a:effectLst/>
                        </a:rPr>
                        <a:t>Marital status</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a:effectLst/>
                        </a:rPr>
                        <a:t>Married</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18406381"/>
                  </a:ext>
                </a:extLst>
              </a:tr>
              <a:tr h="476673">
                <a:tc>
                  <a:txBody>
                    <a:bodyPr/>
                    <a:lstStyle/>
                    <a:p>
                      <a:pPr fontAlgn="base"/>
                      <a:r>
                        <a:rPr lang="en-IN">
                          <a:effectLst/>
                        </a:rPr>
                        <a:t>Family situation</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effectLst/>
                        </a:rPr>
                        <a:t>Two children (ages 5 and 8)</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363054303"/>
                  </a:ext>
                </a:extLst>
              </a:tr>
              <a:tr h="281671">
                <a:tc>
                  <a:txBody>
                    <a:bodyPr/>
                    <a:lstStyle/>
                    <a:p>
                      <a:pPr fontAlgn="base"/>
                      <a:r>
                        <a:rPr lang="en-IN" dirty="0">
                          <a:effectLst/>
                        </a:rPr>
                        <a:t>Location</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IN" dirty="0">
                          <a:effectLst/>
                        </a:rPr>
                        <a:t>SHRIHARIPURAM, [MARKET]</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43323588"/>
                  </a:ext>
                </a:extLst>
              </a:tr>
            </a:tbl>
          </a:graphicData>
        </a:graphic>
      </p:graphicFrame>
    </p:spTree>
    <p:extLst>
      <p:ext uri="{BB962C8B-B14F-4D97-AF65-F5344CB8AC3E}">
        <p14:creationId xmlns:p14="http://schemas.microsoft.com/office/powerpoint/2010/main" val="8446678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AC6ECB-1743-8F99-3172-885115384DE7}"/>
              </a:ext>
            </a:extLst>
          </p:cNvPr>
          <p:cNvSpPr>
            <a:spLocks noGrp="1"/>
          </p:cNvSpPr>
          <p:nvPr>
            <p:ph idx="1"/>
          </p:nvPr>
        </p:nvSpPr>
        <p:spPr>
          <a:xfrm>
            <a:off x="1339850" y="231775"/>
            <a:ext cx="6686550" cy="2833688"/>
          </a:xfrm>
        </p:spPr>
        <p:txBody>
          <a:bodyPr>
            <a:normAutofit fontScale="97500"/>
          </a:bodyPr>
          <a:lstStyle/>
          <a:p>
            <a:pPr algn="l"/>
            <a:r>
              <a:rPr lang="en-US" b="0" i="0" dirty="0">
                <a:solidFill>
                  <a:schemeClr val="tx1">
                    <a:lumMod val="95000"/>
                    <a:lumOff val="5000"/>
                  </a:schemeClr>
                </a:solidFill>
                <a:effectLst/>
                <a:latin typeface="Söhne"/>
              </a:rPr>
              <a:t>Table 02: USER DESCRIPTION</a:t>
            </a:r>
          </a:p>
          <a:p>
            <a:pPr algn="l"/>
            <a:r>
              <a:rPr lang="en-US" dirty="0">
                <a:solidFill>
                  <a:schemeClr val="tx1">
                    <a:lumMod val="95000"/>
                    <a:lumOff val="5000"/>
                  </a:schemeClr>
                </a:solidFill>
                <a:latin typeface="Söhne"/>
              </a:rPr>
              <a:t>Aman Singh</a:t>
            </a:r>
            <a:r>
              <a:rPr lang="en-US" b="0" i="0" dirty="0">
                <a:solidFill>
                  <a:schemeClr val="tx1">
                    <a:lumMod val="95000"/>
                    <a:lumOff val="5000"/>
                  </a:schemeClr>
                </a:solidFill>
                <a:effectLst/>
                <a:latin typeface="Söhne"/>
              </a:rPr>
              <a:t>, aged 29, is a married Marketing Manager with an annual income of </a:t>
            </a:r>
            <a:r>
              <a:rPr lang="en-IN" b="0" i="0" dirty="0">
                <a:solidFill>
                  <a:schemeClr val="tx1">
                    <a:lumMod val="95000"/>
                    <a:lumOff val="5000"/>
                  </a:schemeClr>
                </a:solidFill>
                <a:effectLst/>
                <a:latin typeface="arial" panose="020B0604020202020204" pitchFamily="34" charset="0"/>
              </a:rPr>
              <a:t>₹</a:t>
            </a:r>
            <a:r>
              <a:rPr lang="en-US" b="0" i="0" dirty="0">
                <a:solidFill>
                  <a:schemeClr val="tx1">
                    <a:lumMod val="95000"/>
                    <a:lumOff val="5000"/>
                  </a:schemeClr>
                </a:solidFill>
                <a:effectLst/>
                <a:latin typeface="Söhne"/>
              </a:rPr>
              <a:t>70,000.  </a:t>
            </a:r>
            <a:r>
              <a:rPr lang="en-US" dirty="0">
                <a:solidFill>
                  <a:schemeClr val="tx1">
                    <a:lumMod val="95000"/>
                    <a:lumOff val="5000"/>
                  </a:schemeClr>
                </a:solidFill>
                <a:latin typeface="Söhne"/>
              </a:rPr>
              <a:t>h</a:t>
            </a:r>
            <a:r>
              <a:rPr lang="en-US" b="0" i="0" dirty="0">
                <a:solidFill>
                  <a:schemeClr val="tx1">
                    <a:lumMod val="95000"/>
                    <a:lumOff val="5000"/>
                  </a:schemeClr>
                </a:solidFill>
                <a:effectLst/>
                <a:latin typeface="Söhne"/>
              </a:rPr>
              <a:t>e lives in a </a:t>
            </a:r>
            <a:r>
              <a:rPr lang="en-US" b="0" i="0" dirty="0" err="1">
                <a:solidFill>
                  <a:schemeClr val="tx1">
                    <a:lumMod val="95000"/>
                    <a:lumOff val="5000"/>
                  </a:schemeClr>
                </a:solidFill>
                <a:effectLst/>
                <a:latin typeface="Söhne"/>
              </a:rPr>
              <a:t>shriharipuram</a:t>
            </a:r>
            <a:r>
              <a:rPr lang="en-US" b="0" i="0" dirty="0">
                <a:solidFill>
                  <a:schemeClr val="tx1">
                    <a:lumMod val="95000"/>
                    <a:lumOff val="5000"/>
                  </a:schemeClr>
                </a:solidFill>
                <a:effectLst/>
                <a:latin typeface="Söhne"/>
              </a:rPr>
              <a:t> area in [MARKET] and has two children, aged 5 and 8.</a:t>
            </a:r>
          </a:p>
          <a:p>
            <a:r>
              <a:rPr lang="en-IN" b="0" i="0" dirty="0">
                <a:solidFill>
                  <a:schemeClr val="tx1">
                    <a:lumMod val="95000"/>
                    <a:lumOff val="5000"/>
                  </a:schemeClr>
                </a:solidFill>
                <a:effectLst/>
                <a:latin typeface="Söhne"/>
              </a:rPr>
              <a:t>Table 03: PSYCHOGRAPHICS</a:t>
            </a:r>
            <a:endParaRPr lang="en-IN" dirty="0">
              <a:solidFill>
                <a:schemeClr val="tx1">
                  <a:lumMod val="95000"/>
                  <a:lumOff val="5000"/>
                </a:schemeClr>
              </a:solidFill>
            </a:endParaRPr>
          </a:p>
        </p:txBody>
      </p:sp>
      <p:graphicFrame>
        <p:nvGraphicFramePr>
          <p:cNvPr id="7" name="Table 6">
            <a:extLst>
              <a:ext uri="{FF2B5EF4-FFF2-40B4-BE49-F238E27FC236}">
                <a16:creationId xmlns:a16="http://schemas.microsoft.com/office/drawing/2014/main" id="{9E571787-FD8B-CB84-238D-94468C9B22FA}"/>
              </a:ext>
            </a:extLst>
          </p:cNvPr>
          <p:cNvGraphicFramePr>
            <a:graphicFrameLocks noGrp="1"/>
          </p:cNvGraphicFramePr>
          <p:nvPr>
            <p:extLst>
              <p:ext uri="{D42A27DB-BD31-4B8C-83A1-F6EECF244321}">
                <p14:modId xmlns:p14="http://schemas.microsoft.com/office/powerpoint/2010/main" val="2912719885"/>
              </p:ext>
            </p:extLst>
          </p:nvPr>
        </p:nvGraphicFramePr>
        <p:xfrm>
          <a:off x="535259" y="1272540"/>
          <a:ext cx="3650623" cy="3730640"/>
        </p:xfrm>
        <a:graphic>
          <a:graphicData uri="http://schemas.openxmlformats.org/drawingml/2006/table">
            <a:tbl>
              <a:tblPr/>
              <a:tblGrid>
                <a:gridCol w="1820254">
                  <a:extLst>
                    <a:ext uri="{9D8B030D-6E8A-4147-A177-3AD203B41FA5}">
                      <a16:colId xmlns:a16="http://schemas.microsoft.com/office/drawing/2014/main" val="3728734968"/>
                    </a:ext>
                  </a:extLst>
                </a:gridCol>
                <a:gridCol w="1830369">
                  <a:extLst>
                    <a:ext uri="{9D8B030D-6E8A-4147-A177-3AD203B41FA5}">
                      <a16:colId xmlns:a16="http://schemas.microsoft.com/office/drawing/2014/main" val="1184149799"/>
                    </a:ext>
                  </a:extLst>
                </a:gridCol>
              </a:tblGrid>
              <a:tr h="219834">
                <a:tc>
                  <a:txBody>
                    <a:bodyPr/>
                    <a:lstStyle/>
                    <a:p>
                      <a:pPr fontAlgn="b"/>
                      <a:r>
                        <a:rPr lang="en-IN" sz="800" b="1">
                          <a:effectLst/>
                        </a:rPr>
                        <a:t>Data points</a:t>
                      </a:r>
                    </a:p>
                  </a:txBody>
                  <a:tcPr marL="52994" marR="52994" marT="26497" marB="26497"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800" b="1">
                          <a:effectLst/>
                        </a:rPr>
                        <a:t>Answers for [MARKET]</a:t>
                      </a:r>
                    </a:p>
                  </a:txBody>
                  <a:tcPr marL="52994" marR="52994" marT="26497" marB="26497"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42148690"/>
                  </a:ext>
                </a:extLst>
              </a:tr>
              <a:tr h="373064">
                <a:tc>
                  <a:txBody>
                    <a:bodyPr/>
                    <a:lstStyle/>
                    <a:p>
                      <a:pPr fontAlgn="base"/>
                      <a:r>
                        <a:rPr lang="en-IN" sz="800">
                          <a:effectLst/>
                        </a:rPr>
                        <a:t>Personal characteristics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800" dirty="0">
                          <a:effectLst/>
                        </a:rPr>
                        <a:t>Ambitious, creative, tech-savvy</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53328602"/>
                  </a:ext>
                </a:extLst>
              </a:tr>
              <a:tr h="373064">
                <a:tc>
                  <a:txBody>
                    <a:bodyPr/>
                    <a:lstStyle/>
                    <a:p>
                      <a:pPr fontAlgn="base"/>
                      <a:r>
                        <a:rPr lang="en-IN" sz="800">
                          <a:effectLst/>
                        </a:rPr>
                        <a:t>Hobbies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800" dirty="0">
                          <a:effectLst/>
                        </a:rPr>
                        <a:t>Yoga, cooking, painting, gardening</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32053649"/>
                  </a:ext>
                </a:extLst>
              </a:tr>
              <a:tr h="526294">
                <a:tc>
                  <a:txBody>
                    <a:bodyPr/>
                    <a:lstStyle/>
                    <a:p>
                      <a:pPr fontAlgn="base"/>
                      <a:r>
                        <a:rPr lang="en-IN" sz="800">
                          <a:effectLst/>
                        </a:rPr>
                        <a:t>Interests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800">
                          <a:effectLst/>
                        </a:rPr>
                        <a:t>Digital marketing trends, healthy living, sustainable brands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984815040"/>
                  </a:ext>
                </a:extLst>
              </a:tr>
              <a:tr h="373064">
                <a:tc>
                  <a:txBody>
                    <a:bodyPr/>
                    <a:lstStyle/>
                    <a:p>
                      <a:pPr fontAlgn="base"/>
                      <a:r>
                        <a:rPr lang="en-IN" sz="800">
                          <a:effectLst/>
                        </a:rPr>
                        <a:t>Personal aspirations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800">
                          <a:effectLst/>
                        </a:rPr>
                        <a:t>Career growth, work-life balance</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267859918"/>
                  </a:ext>
                </a:extLst>
              </a:tr>
              <a:tr h="373064">
                <a:tc>
                  <a:txBody>
                    <a:bodyPr/>
                    <a:lstStyle/>
                    <a:p>
                      <a:pPr fontAlgn="base"/>
                      <a:r>
                        <a:rPr lang="en-IN" sz="800">
                          <a:effectLst/>
                        </a:rPr>
                        <a:t>Professional goals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800">
                          <a:effectLst/>
                        </a:rPr>
                        <a:t>Lead successful marketing campaigns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089500781"/>
                  </a:ext>
                </a:extLst>
              </a:tr>
              <a:tr h="373064">
                <a:tc>
                  <a:txBody>
                    <a:bodyPr/>
                    <a:lstStyle/>
                    <a:p>
                      <a:pPr fontAlgn="base"/>
                      <a:r>
                        <a:rPr lang="en-IN" sz="800">
                          <a:effectLst/>
                        </a:rPr>
                        <a:t>Pains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800">
                          <a:effectLst/>
                        </a:rPr>
                        <a:t>Lack of personal time, traffic congestion</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80326809"/>
                  </a:ext>
                </a:extLst>
              </a:tr>
              <a:tr h="373064">
                <a:tc>
                  <a:txBody>
                    <a:bodyPr/>
                    <a:lstStyle/>
                    <a:p>
                      <a:pPr fontAlgn="base"/>
                      <a:r>
                        <a:rPr lang="en-IN" sz="800">
                          <a:effectLst/>
                        </a:rPr>
                        <a:t>Main challenges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800">
                          <a:effectLst/>
                        </a:rPr>
                        <a:t>Balancing family and career responsibilities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828460472"/>
                  </a:ext>
                </a:extLst>
              </a:tr>
              <a:tr h="373064">
                <a:tc>
                  <a:txBody>
                    <a:bodyPr/>
                    <a:lstStyle/>
                    <a:p>
                      <a:pPr fontAlgn="base"/>
                      <a:r>
                        <a:rPr lang="en-IN" sz="800">
                          <a:effectLst/>
                        </a:rPr>
                        <a:t>Needs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800">
                          <a:effectLst/>
                        </a:rPr>
                        <a:t>Convenient and healthy snacks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18184045"/>
                  </a:ext>
                </a:extLst>
              </a:tr>
              <a:tr h="373064">
                <a:tc>
                  <a:txBody>
                    <a:bodyPr/>
                    <a:lstStyle/>
                    <a:p>
                      <a:pPr fontAlgn="base"/>
                      <a:r>
                        <a:rPr lang="en-IN" sz="800">
                          <a:effectLst/>
                        </a:rPr>
                        <a:t>Dreams</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sz="800" dirty="0">
                          <a:effectLst/>
                        </a:rPr>
                        <a:t>Owning a countryside retreat with family</a:t>
                      </a:r>
                    </a:p>
                  </a:txBody>
                  <a:tcPr marL="52994" marR="52994" marT="26497" marB="2649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169568013"/>
                  </a:ext>
                </a:extLst>
              </a:tr>
            </a:tbl>
          </a:graphicData>
        </a:graphic>
      </p:graphicFrame>
      <p:graphicFrame>
        <p:nvGraphicFramePr>
          <p:cNvPr id="8" name="Table 7">
            <a:extLst>
              <a:ext uri="{FF2B5EF4-FFF2-40B4-BE49-F238E27FC236}">
                <a16:creationId xmlns:a16="http://schemas.microsoft.com/office/drawing/2014/main" id="{DEFBC506-BE4D-3384-69DB-CB00BEF3971C}"/>
              </a:ext>
            </a:extLst>
          </p:cNvPr>
          <p:cNvGraphicFramePr>
            <a:graphicFrameLocks noGrp="1"/>
          </p:cNvGraphicFramePr>
          <p:nvPr>
            <p:extLst>
              <p:ext uri="{D42A27DB-BD31-4B8C-83A1-F6EECF244321}">
                <p14:modId xmlns:p14="http://schemas.microsoft.com/office/powerpoint/2010/main" val="150426637"/>
              </p:ext>
            </p:extLst>
          </p:nvPr>
        </p:nvGraphicFramePr>
        <p:xfrm>
          <a:off x="4653776" y="1386840"/>
          <a:ext cx="4337824" cy="3616341"/>
        </p:xfrm>
        <a:graphic>
          <a:graphicData uri="http://schemas.openxmlformats.org/drawingml/2006/table">
            <a:tbl>
              <a:tblPr/>
              <a:tblGrid>
                <a:gridCol w="2168912">
                  <a:extLst>
                    <a:ext uri="{9D8B030D-6E8A-4147-A177-3AD203B41FA5}">
                      <a16:colId xmlns:a16="http://schemas.microsoft.com/office/drawing/2014/main" val="3196807281"/>
                    </a:ext>
                  </a:extLst>
                </a:gridCol>
                <a:gridCol w="2168912">
                  <a:extLst>
                    <a:ext uri="{9D8B030D-6E8A-4147-A177-3AD203B41FA5}">
                      <a16:colId xmlns:a16="http://schemas.microsoft.com/office/drawing/2014/main" val="669616494"/>
                    </a:ext>
                  </a:extLst>
                </a:gridCol>
              </a:tblGrid>
              <a:tr h="227113">
                <a:tc>
                  <a:txBody>
                    <a:bodyPr/>
                    <a:lstStyle/>
                    <a:p>
                      <a:pPr fontAlgn="b"/>
                      <a:r>
                        <a:rPr lang="en-IN" sz="800" b="1">
                          <a:effectLst/>
                        </a:rPr>
                        <a:t>Data points</a:t>
                      </a:r>
                    </a:p>
                  </a:txBody>
                  <a:tcPr marL="56322" marR="56322" marT="28161" marB="28161"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IN" sz="800" b="1">
                          <a:effectLst/>
                        </a:rPr>
                        <a:t>Answers for [MARKET]</a:t>
                      </a:r>
                    </a:p>
                  </a:txBody>
                  <a:tcPr marL="56322" marR="56322" marT="28161" marB="28161"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091793251"/>
                  </a:ext>
                </a:extLst>
              </a:tr>
              <a:tr h="384346">
                <a:tc>
                  <a:txBody>
                    <a:bodyPr/>
                    <a:lstStyle/>
                    <a:p>
                      <a:pPr fontAlgn="base"/>
                      <a:r>
                        <a:rPr lang="en-IN" sz="800" dirty="0">
                          <a:effectLst/>
                        </a:rPr>
                        <a:t>Budget</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800">
                          <a:effectLst/>
                        </a:rPr>
                        <a:t>Moderate, willing to pay for quality products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52762078"/>
                  </a:ext>
                </a:extLst>
              </a:tr>
              <a:tr h="541576">
                <a:tc>
                  <a:txBody>
                    <a:bodyPr/>
                    <a:lstStyle/>
                    <a:p>
                      <a:pPr fontAlgn="base"/>
                      <a:r>
                        <a:rPr lang="en-IN" sz="800" dirty="0">
                          <a:effectLst/>
                        </a:rPr>
                        <a:t>Shopping frequency</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800">
                          <a:effectLst/>
                        </a:rPr>
                        <a:t>Bi-weekly for groceries, monthly for non-essential items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21479922"/>
                  </a:ext>
                </a:extLst>
              </a:tr>
              <a:tr h="384346">
                <a:tc>
                  <a:txBody>
                    <a:bodyPr/>
                    <a:lstStyle/>
                    <a:p>
                      <a:pPr fontAlgn="base"/>
                      <a:r>
                        <a:rPr lang="en-IN" sz="800" dirty="0">
                          <a:effectLst/>
                        </a:rPr>
                        <a:t>Preferred channels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800">
                          <a:effectLst/>
                        </a:rPr>
                        <a:t>Supermarkets, online marketplaces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31401708"/>
                  </a:ext>
                </a:extLst>
              </a:tr>
              <a:tr h="384346">
                <a:tc>
                  <a:txBody>
                    <a:bodyPr/>
                    <a:lstStyle/>
                    <a:p>
                      <a:pPr fontAlgn="base"/>
                      <a:r>
                        <a:rPr lang="en-IN" sz="800" dirty="0">
                          <a:effectLst/>
                        </a:rPr>
                        <a:t>Online </a:t>
                      </a:r>
                      <a:r>
                        <a:rPr lang="en-IN" sz="800" dirty="0" err="1">
                          <a:effectLst/>
                        </a:rPr>
                        <a:t>behavior</a:t>
                      </a:r>
                      <a:endParaRPr lang="en-IN" sz="800" dirty="0">
                        <a:effectLst/>
                      </a:endParaRP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800">
                          <a:effectLst/>
                        </a:rPr>
                        <a:t>Reads product reviews, compares prices online</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134252088"/>
                  </a:ext>
                </a:extLst>
              </a:tr>
              <a:tr h="384346">
                <a:tc>
                  <a:txBody>
                    <a:bodyPr/>
                    <a:lstStyle/>
                    <a:p>
                      <a:pPr fontAlgn="base"/>
                      <a:r>
                        <a:rPr lang="en-IN" sz="800">
                          <a:effectLst/>
                        </a:rPr>
                        <a:t>Search terms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800">
                          <a:effectLst/>
                        </a:rPr>
                        <a:t>"Healthy snacks for kids", "easy family meals"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603517"/>
                  </a:ext>
                </a:extLst>
              </a:tr>
              <a:tr h="384346">
                <a:tc>
                  <a:txBody>
                    <a:bodyPr/>
                    <a:lstStyle/>
                    <a:p>
                      <a:pPr fontAlgn="base"/>
                      <a:r>
                        <a:rPr lang="en-IN" sz="800">
                          <a:effectLst/>
                        </a:rPr>
                        <a:t>Preferred brands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800">
                          <a:effectLst/>
                        </a:rPr>
                        <a:t>Sunfeast, Nature's Best, HealthyBites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61484398"/>
                  </a:ext>
                </a:extLst>
              </a:tr>
              <a:tr h="384346">
                <a:tc>
                  <a:txBody>
                    <a:bodyPr/>
                    <a:lstStyle/>
                    <a:p>
                      <a:pPr fontAlgn="base"/>
                      <a:r>
                        <a:rPr lang="en-IN" sz="800" dirty="0">
                          <a:effectLst/>
                        </a:rPr>
                        <a:t>Triggers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IN" sz="800">
                          <a:effectLst/>
                        </a:rPr>
                        <a:t>Discounts, new product launches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707157580"/>
                  </a:ext>
                </a:extLst>
              </a:tr>
              <a:tr h="541576">
                <a:tc>
                  <a:txBody>
                    <a:bodyPr/>
                    <a:lstStyle/>
                    <a:p>
                      <a:pPr fontAlgn="base"/>
                      <a:r>
                        <a:rPr lang="en-IN" sz="800">
                          <a:effectLst/>
                        </a:rPr>
                        <a:t>Barriers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sz="800" dirty="0">
                          <a:effectLst/>
                        </a:rPr>
                        <a:t>High product pricing, limited availability of products</a:t>
                      </a:r>
                    </a:p>
                  </a:txBody>
                  <a:tcPr marL="56322" marR="56322" marT="28161" marB="281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412673514"/>
                  </a:ext>
                </a:extLst>
              </a:tr>
            </a:tbl>
          </a:graphicData>
        </a:graphic>
      </p:graphicFrame>
      <p:sp>
        <p:nvSpPr>
          <p:cNvPr id="9" name="Rectangle 2">
            <a:extLst>
              <a:ext uri="{FF2B5EF4-FFF2-40B4-BE49-F238E27FC236}">
                <a16:creationId xmlns:a16="http://schemas.microsoft.com/office/drawing/2014/main" id="{7F1318C6-C4D0-CED5-3D22-744B3E4660F6}"/>
              </a:ext>
            </a:extLst>
          </p:cNvPr>
          <p:cNvSpPr>
            <a:spLocks noChangeArrowheads="1"/>
          </p:cNvSpPr>
          <p:nvPr/>
        </p:nvSpPr>
        <p:spPr bwMode="auto">
          <a:xfrm>
            <a:off x="5748807" y="1019740"/>
            <a:ext cx="22013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95000"/>
                    <a:lumOff val="5000"/>
                  </a:schemeClr>
                </a:solidFill>
                <a:effectLst/>
                <a:latin typeface="Söhne"/>
              </a:rPr>
              <a:t>Table 04: SHOPPING BEHAVIORS</a:t>
            </a:r>
            <a:endParaRPr kumimoji="0" lang="en-US" altLang="en-US" sz="1800" b="0" i="0" u="none" strike="noStrike" cap="none" normalizeH="0" baseline="0" dirty="0">
              <a:ln>
                <a:noFill/>
              </a:ln>
              <a:solidFill>
                <a:schemeClr val="tx1">
                  <a:lumMod val="95000"/>
                  <a:lumOff val="5000"/>
                </a:schemeClr>
              </a:solidFill>
              <a:effectLst/>
              <a:latin typeface="Arial" panose="020B0604020202020204" pitchFamily="34" charset="0"/>
            </a:endParaRPr>
          </a:p>
        </p:txBody>
      </p:sp>
    </p:spTree>
    <p:extLst>
      <p:ext uri="{BB962C8B-B14F-4D97-AF65-F5344CB8AC3E}">
        <p14:creationId xmlns:p14="http://schemas.microsoft.com/office/powerpoint/2010/main" val="2124158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F407-0486-85CC-8034-DA4E6ADDF68B}"/>
              </a:ext>
            </a:extLst>
          </p:cNvPr>
          <p:cNvSpPr>
            <a:spLocks noGrp="1"/>
          </p:cNvSpPr>
          <p:nvPr>
            <p:ph type="title"/>
          </p:nvPr>
        </p:nvSpPr>
        <p:spPr>
          <a:xfrm>
            <a:off x="1944694" y="0"/>
            <a:ext cx="6683765" cy="479323"/>
          </a:xfrm>
        </p:spPr>
        <p:txBody>
          <a:bodyPr>
            <a:normAutofit/>
          </a:bodyPr>
          <a:lstStyle/>
          <a:p>
            <a:r>
              <a:rPr kumimoji="0" lang="en-GB" sz="2400" b="1"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GB" sz="2400" b="1" i="0" u="sng" strike="noStrike" kern="1200" cap="none" spc="0" normalizeH="0" baseline="0" noProof="0" dirty="0">
                <a:ln>
                  <a:noFill/>
                </a:ln>
                <a:solidFill>
                  <a:prstClr val="black"/>
                </a:solidFill>
                <a:effectLst/>
                <a:uLnTx/>
                <a:uFillTx/>
                <a:latin typeface="Century Gothic" panose="020B0502020202020204"/>
                <a:ea typeface="+mn-ea"/>
                <a:cs typeface="+mn-cs"/>
              </a:rPr>
              <a:t>Competitor Analysis</a:t>
            </a:r>
            <a:endParaRPr lang="en-IN" dirty="0"/>
          </a:p>
        </p:txBody>
      </p:sp>
      <p:graphicFrame>
        <p:nvGraphicFramePr>
          <p:cNvPr id="4" name="Table 4">
            <a:extLst>
              <a:ext uri="{FF2B5EF4-FFF2-40B4-BE49-F238E27FC236}">
                <a16:creationId xmlns:a16="http://schemas.microsoft.com/office/drawing/2014/main" id="{605D3434-44E2-8BE1-BF65-83B09C5BB1A4}"/>
              </a:ext>
            </a:extLst>
          </p:cNvPr>
          <p:cNvGraphicFramePr>
            <a:graphicFrameLocks noGrp="1"/>
          </p:cNvGraphicFramePr>
          <p:nvPr>
            <p:ph idx="1"/>
            <p:extLst>
              <p:ext uri="{D42A27DB-BD31-4B8C-83A1-F6EECF244321}">
                <p14:modId xmlns:p14="http://schemas.microsoft.com/office/powerpoint/2010/main" val="762689987"/>
              </p:ext>
            </p:extLst>
          </p:nvPr>
        </p:nvGraphicFramePr>
        <p:xfrm>
          <a:off x="1237956" y="553358"/>
          <a:ext cx="7484012" cy="4234375"/>
        </p:xfrm>
        <a:graphic>
          <a:graphicData uri="http://schemas.openxmlformats.org/drawingml/2006/table">
            <a:tbl>
              <a:tblPr firstRow="1" bandRow="1">
                <a:tableStyleId>{93296810-A885-4BE3-A3E7-6D5BEEA58F35}</a:tableStyleId>
              </a:tblPr>
              <a:tblGrid>
                <a:gridCol w="1430311">
                  <a:extLst>
                    <a:ext uri="{9D8B030D-6E8A-4147-A177-3AD203B41FA5}">
                      <a16:colId xmlns:a16="http://schemas.microsoft.com/office/drawing/2014/main" val="1251568001"/>
                    </a:ext>
                  </a:extLst>
                </a:gridCol>
                <a:gridCol w="1524015">
                  <a:extLst>
                    <a:ext uri="{9D8B030D-6E8A-4147-A177-3AD203B41FA5}">
                      <a16:colId xmlns:a16="http://schemas.microsoft.com/office/drawing/2014/main" val="3990988107"/>
                    </a:ext>
                  </a:extLst>
                </a:gridCol>
                <a:gridCol w="1461777">
                  <a:extLst>
                    <a:ext uri="{9D8B030D-6E8A-4147-A177-3AD203B41FA5}">
                      <a16:colId xmlns:a16="http://schemas.microsoft.com/office/drawing/2014/main" val="3595695225"/>
                    </a:ext>
                  </a:extLst>
                </a:gridCol>
                <a:gridCol w="1288346">
                  <a:extLst>
                    <a:ext uri="{9D8B030D-6E8A-4147-A177-3AD203B41FA5}">
                      <a16:colId xmlns:a16="http://schemas.microsoft.com/office/drawing/2014/main" val="3127839361"/>
                    </a:ext>
                  </a:extLst>
                </a:gridCol>
                <a:gridCol w="1779563">
                  <a:extLst>
                    <a:ext uri="{9D8B030D-6E8A-4147-A177-3AD203B41FA5}">
                      <a16:colId xmlns:a16="http://schemas.microsoft.com/office/drawing/2014/main" val="2382345086"/>
                    </a:ext>
                  </a:extLst>
                </a:gridCol>
              </a:tblGrid>
              <a:tr h="671547">
                <a:tc>
                  <a:txBody>
                    <a:bodyPr/>
                    <a:lstStyle/>
                    <a:p>
                      <a:r>
                        <a:rPr lang="en-US" dirty="0">
                          <a:latin typeface="Bahnschrift" panose="020B0502040204020203" pitchFamily="34" charset="0"/>
                        </a:rPr>
                        <a:t>Competitors</a:t>
                      </a:r>
                      <a:endParaRPr lang="en-IN" dirty="0">
                        <a:latin typeface="Bahnschrift" panose="020B0502040204020203" pitchFamily="34" charset="0"/>
                      </a:endParaRPr>
                    </a:p>
                  </a:txBody>
                  <a:tcPr/>
                </a:tc>
                <a:tc>
                  <a:txBody>
                    <a:bodyPr/>
                    <a:lstStyle/>
                    <a:p>
                      <a:r>
                        <a:rPr lang="en-US" dirty="0">
                          <a:latin typeface="Bahnschrift" panose="020B0502040204020203" pitchFamily="34" charset="0"/>
                        </a:rPr>
                        <a:t>Name</a:t>
                      </a:r>
                    </a:p>
                  </a:txBody>
                  <a:tcPr>
                    <a:solidFill>
                      <a:srgbClr val="FF0000"/>
                    </a:solidFill>
                  </a:tcPr>
                </a:tc>
                <a:tc>
                  <a:txBody>
                    <a:bodyPr/>
                    <a:lstStyle/>
                    <a:p>
                      <a:r>
                        <a:rPr lang="en-US" dirty="0">
                          <a:latin typeface="Bahnschrift" panose="020B0502040204020203" pitchFamily="34" charset="0"/>
                        </a:rPr>
                        <a:t>Quality</a:t>
                      </a:r>
                      <a:endParaRPr lang="en-IN" dirty="0">
                        <a:latin typeface="Bahnschrift" panose="020B0502040204020203" pitchFamily="34" charset="0"/>
                      </a:endParaRPr>
                    </a:p>
                  </a:txBody>
                  <a:tcPr>
                    <a:solidFill>
                      <a:srgbClr val="FFC000"/>
                    </a:solidFill>
                  </a:tcPr>
                </a:tc>
                <a:tc>
                  <a:txBody>
                    <a:bodyPr/>
                    <a:lstStyle/>
                    <a:p>
                      <a:r>
                        <a:rPr lang="en-US" dirty="0">
                          <a:latin typeface="Bahnschrift" panose="020B0502040204020203" pitchFamily="34" charset="0"/>
                        </a:rPr>
                        <a:t>Market share</a:t>
                      </a:r>
                      <a:endParaRPr lang="en-IN" dirty="0">
                        <a:latin typeface="Bahnschrift" panose="020B0502040204020203" pitchFamily="34" charset="0"/>
                      </a:endParaRPr>
                    </a:p>
                  </a:txBody>
                  <a:tcPr>
                    <a:solidFill>
                      <a:srgbClr val="7030A0"/>
                    </a:solidFill>
                  </a:tcPr>
                </a:tc>
                <a:tc>
                  <a:txBody>
                    <a:bodyPr/>
                    <a:lstStyle/>
                    <a:p>
                      <a:r>
                        <a:rPr lang="en-US" dirty="0">
                          <a:latin typeface="Bahnschrift" panose="020B0502040204020203" pitchFamily="34" charset="0"/>
                        </a:rPr>
                        <a:t>USP</a:t>
                      </a:r>
                      <a:endParaRPr lang="en-IN" dirty="0">
                        <a:latin typeface="Bahnschrift" panose="020B0502040204020203" pitchFamily="34" charset="0"/>
                      </a:endParaRPr>
                    </a:p>
                  </a:txBody>
                  <a:tcPr>
                    <a:solidFill>
                      <a:srgbClr val="00B0F0"/>
                    </a:solidFill>
                  </a:tcPr>
                </a:tc>
                <a:extLst>
                  <a:ext uri="{0D108BD9-81ED-4DB2-BD59-A6C34878D82A}">
                    <a16:rowId xmlns:a16="http://schemas.microsoft.com/office/drawing/2014/main" val="1516612949"/>
                  </a:ext>
                </a:extLst>
              </a:tr>
              <a:tr h="1133378">
                <a:tc>
                  <a:txBody>
                    <a:bodyPr/>
                    <a:lstStyle/>
                    <a:p>
                      <a:r>
                        <a:rPr lang="en-US" sz="1600" dirty="0">
                          <a:latin typeface="Bahnschrift Condensed" panose="020B0502040204020203" pitchFamily="34" charset="0"/>
                        </a:rPr>
                        <a:t>Competitor</a:t>
                      </a:r>
                      <a:r>
                        <a:rPr lang="en-US" sz="1800" dirty="0">
                          <a:latin typeface="Bahnschrift Condensed" panose="020B0502040204020203" pitchFamily="34" charset="0"/>
                        </a:rPr>
                        <a:t>1</a:t>
                      </a:r>
                      <a:endParaRPr lang="en-IN" sz="1800" dirty="0">
                        <a:latin typeface="Bahnschrift Condensed" panose="020B0502040204020203" pitchFamily="34" charset="0"/>
                      </a:endParaRPr>
                    </a:p>
                  </a:txBody>
                  <a:tcPr>
                    <a:solidFill>
                      <a:srgbClr val="FF0000"/>
                    </a:solidFill>
                  </a:tcPr>
                </a:tc>
                <a:tc>
                  <a:txBody>
                    <a:bodyPr/>
                    <a:lstStyle/>
                    <a:p>
                      <a:r>
                        <a:rPr kumimoji="0" lang="en-GB" sz="1800" b="1" i="0" u="sng" strike="noStrike" kern="1200" cap="none" spc="0" normalizeH="0" baseline="0" noProof="0" dirty="0">
                          <a:ln>
                            <a:noFill/>
                          </a:ln>
                          <a:solidFill>
                            <a:prstClr val="black"/>
                          </a:solidFill>
                          <a:effectLst/>
                          <a:uLnTx/>
                          <a:uFillTx/>
                          <a:latin typeface="+mn-lt"/>
                          <a:ea typeface="+mn-ea"/>
                          <a:cs typeface="+mn-cs"/>
                        </a:rPr>
                        <a:t>BRITANNIA</a:t>
                      </a:r>
                      <a:endParaRPr lang="en-IN" dirty="0"/>
                    </a:p>
                  </a:txBody>
                  <a:tcPr/>
                </a:tc>
                <a:tc>
                  <a:txBody>
                    <a:bodyPr/>
                    <a:lstStyle/>
                    <a:p>
                      <a:endParaRPr lang="en-IN" dirty="0"/>
                    </a:p>
                  </a:txBody>
                  <a:tcPr/>
                </a:tc>
                <a:tc>
                  <a:txBody>
                    <a:bodyPr/>
                    <a:lstStyle/>
                    <a:p>
                      <a:r>
                        <a:rPr lang="en-US" dirty="0"/>
                        <a:t>20.00%</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India's very own bakery and dairy products brand that is trusted for its quality.</a:t>
                      </a:r>
                      <a:endParaRPr kumimoji="0" lang="en-US" sz="100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a:p>
                      <a:endParaRPr lang="en-IN" dirty="0"/>
                    </a:p>
                  </a:txBody>
                  <a:tcPr/>
                </a:tc>
                <a:extLst>
                  <a:ext uri="{0D108BD9-81ED-4DB2-BD59-A6C34878D82A}">
                    <a16:rowId xmlns:a16="http://schemas.microsoft.com/office/drawing/2014/main" val="1806178328"/>
                  </a:ext>
                </a:extLst>
              </a:tr>
              <a:tr h="931439">
                <a:tc>
                  <a:txBody>
                    <a:bodyPr/>
                    <a:lstStyle/>
                    <a:p>
                      <a:r>
                        <a:rPr kumimoji="0" lang="en-US" sz="1600" b="0" i="0" u="none" strike="noStrike" kern="1200" cap="none" spc="0" normalizeH="0" baseline="0" noProof="0" dirty="0">
                          <a:ln>
                            <a:noFill/>
                          </a:ln>
                          <a:solidFill>
                            <a:prstClr val="black"/>
                          </a:solidFill>
                          <a:effectLst/>
                          <a:uLnTx/>
                          <a:uFillTx/>
                          <a:latin typeface="Bahnschrift Condensed" panose="020B0502040204020203" pitchFamily="34" charset="0"/>
                          <a:ea typeface="+mn-ea"/>
                          <a:cs typeface="+mn-cs"/>
                        </a:rPr>
                        <a:t>Competitor</a:t>
                      </a:r>
                      <a:r>
                        <a:rPr kumimoji="0" lang="en-US" sz="1800" b="0" i="0" u="none" strike="noStrike" kern="1200" cap="none" spc="0" normalizeH="0" baseline="0" noProof="0" dirty="0">
                          <a:ln>
                            <a:noFill/>
                          </a:ln>
                          <a:solidFill>
                            <a:prstClr val="black"/>
                          </a:solidFill>
                          <a:effectLst/>
                          <a:uLnTx/>
                          <a:uFillTx/>
                          <a:latin typeface="Bahnschrift Condensed" panose="020B0502040204020203" pitchFamily="34" charset="0"/>
                          <a:ea typeface="+mn-ea"/>
                          <a:cs typeface="+mn-cs"/>
                        </a:rPr>
                        <a:t>2</a:t>
                      </a:r>
                      <a:endParaRPr lang="en-IN" dirty="0"/>
                    </a:p>
                  </a:txBody>
                  <a:tcPr>
                    <a:solidFill>
                      <a:srgbClr val="FFC000"/>
                    </a:solidFill>
                  </a:tcPr>
                </a:tc>
                <a:tc>
                  <a:txBody>
                    <a:bodyPr/>
                    <a:lstStyle/>
                    <a:p>
                      <a:r>
                        <a:rPr kumimoji="0" lang="en-GB" sz="1800" b="1" i="0" u="sng" strike="noStrike" kern="1200" cap="none" spc="0" normalizeH="0" baseline="0" noProof="0" dirty="0">
                          <a:ln>
                            <a:noFill/>
                          </a:ln>
                          <a:solidFill>
                            <a:prstClr val="black"/>
                          </a:solidFill>
                          <a:effectLst/>
                          <a:uLnTx/>
                          <a:uFillTx/>
                          <a:latin typeface="+mn-lt"/>
                          <a:ea typeface="+mn-ea"/>
                          <a:cs typeface="+mn-cs"/>
                        </a:rPr>
                        <a:t>PARLE </a:t>
                      </a:r>
                      <a:endParaRPr lang="en-IN" dirty="0"/>
                    </a:p>
                  </a:txBody>
                  <a:tcPr/>
                </a:tc>
                <a:tc>
                  <a:txBody>
                    <a:bodyPr/>
                    <a:lstStyle/>
                    <a:p>
                      <a:endParaRPr lang="en-IN" dirty="0"/>
                    </a:p>
                  </a:txBody>
                  <a:tcPr/>
                </a:tc>
                <a:tc>
                  <a:txBody>
                    <a:bodyPr/>
                    <a:lstStyle/>
                    <a:p>
                      <a:r>
                        <a:rPr lang="en-US" dirty="0"/>
                        <a:t>37.45%</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40C28"/>
                          </a:solidFill>
                          <a:effectLst/>
                          <a:uLnTx/>
                          <a:uFillTx/>
                          <a:latin typeface="Bahnschrift" panose="020B0502040204020203" pitchFamily="34" charset="0"/>
                          <a:ea typeface="+mn-ea"/>
                          <a:cs typeface="+mn-cs"/>
                        </a:rPr>
                        <a:t>Introducing products and categories to India that have not been experienced before</a:t>
                      </a:r>
                      <a:r>
                        <a:rPr kumimoji="0" lang="en-US" sz="1000" b="0" i="0" u="none" strike="noStrike" kern="1200" cap="none" spc="0" normalizeH="0" baseline="0" noProof="0" dirty="0">
                          <a:ln>
                            <a:noFill/>
                          </a:ln>
                          <a:solidFill>
                            <a:srgbClr val="4D5156"/>
                          </a:solidFill>
                          <a:effectLst/>
                          <a:uLnTx/>
                          <a:uFillTx/>
                          <a:latin typeface="Bahnschrift" panose="020B0502040204020203" pitchFamily="34" charset="0"/>
                          <a:ea typeface="+mn-ea"/>
                          <a:cs typeface="+mn-cs"/>
                        </a:rPr>
                        <a:t>.</a:t>
                      </a:r>
                      <a:endParaRPr kumimoji="0" lang="en-US" sz="100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a:p>
                      <a:endParaRPr lang="en-IN" sz="900" dirty="0"/>
                    </a:p>
                  </a:txBody>
                  <a:tcPr/>
                </a:tc>
                <a:extLst>
                  <a:ext uri="{0D108BD9-81ED-4DB2-BD59-A6C34878D82A}">
                    <a16:rowId xmlns:a16="http://schemas.microsoft.com/office/drawing/2014/main" val="565739353"/>
                  </a:ext>
                </a:extLst>
              </a:tr>
              <a:tr h="732597">
                <a:tc>
                  <a:txBody>
                    <a:bodyPr/>
                    <a:lstStyle/>
                    <a:p>
                      <a:r>
                        <a:rPr kumimoji="0" lang="en-US" sz="1600" b="0" i="0" u="none" strike="noStrike" kern="1200" cap="none" spc="0" normalizeH="0" baseline="0" noProof="0" dirty="0">
                          <a:ln>
                            <a:noFill/>
                          </a:ln>
                          <a:solidFill>
                            <a:prstClr val="black"/>
                          </a:solidFill>
                          <a:effectLst/>
                          <a:uLnTx/>
                          <a:uFillTx/>
                          <a:latin typeface="Bahnschrift Condensed" panose="020B0502040204020203" pitchFamily="34" charset="0"/>
                          <a:ea typeface="+mn-ea"/>
                          <a:cs typeface="+mn-cs"/>
                        </a:rPr>
                        <a:t>Competitor</a:t>
                      </a:r>
                      <a:r>
                        <a:rPr kumimoji="0" lang="en-US" sz="1800" b="0" i="0" u="none" strike="noStrike" kern="1200" cap="none" spc="0" normalizeH="0" baseline="0" noProof="0" dirty="0">
                          <a:ln>
                            <a:noFill/>
                          </a:ln>
                          <a:solidFill>
                            <a:prstClr val="black"/>
                          </a:solidFill>
                          <a:effectLst/>
                          <a:uLnTx/>
                          <a:uFillTx/>
                          <a:latin typeface="Bahnschrift Condensed" panose="020B0502040204020203" pitchFamily="34" charset="0"/>
                          <a:ea typeface="+mn-ea"/>
                          <a:cs typeface="+mn-cs"/>
                        </a:rPr>
                        <a:t>3</a:t>
                      </a:r>
                      <a:endParaRPr lang="en-IN" dirty="0"/>
                    </a:p>
                  </a:txBody>
                  <a:tcPr>
                    <a:solidFill>
                      <a:srgbClr val="92D050"/>
                    </a:solidFill>
                  </a:tcPr>
                </a:tc>
                <a:tc>
                  <a:txBody>
                    <a:bodyPr/>
                    <a:lstStyle/>
                    <a:p>
                      <a:r>
                        <a:rPr kumimoji="0" lang="en-GB" sz="1800" b="1" i="0" u="sng" strike="noStrike" kern="1200" cap="none" spc="0" normalizeH="0" baseline="0" noProof="0" dirty="0">
                          <a:ln>
                            <a:noFill/>
                          </a:ln>
                          <a:solidFill>
                            <a:prstClr val="black"/>
                          </a:solidFill>
                          <a:effectLst/>
                          <a:uLnTx/>
                          <a:uFillTx/>
                          <a:latin typeface="+mn-lt"/>
                          <a:ea typeface="+mn-ea"/>
                          <a:cs typeface="+mn-cs"/>
                        </a:rPr>
                        <a:t>UNIBIC</a:t>
                      </a:r>
                      <a:r>
                        <a:rPr kumimoji="0" lang="en-US" sz="1800" b="1" i="0" u="sng" strike="noStrike" kern="1200" cap="none" spc="0" normalizeH="0" baseline="0" noProof="0" dirty="0">
                          <a:ln>
                            <a:noFill/>
                          </a:ln>
                          <a:solidFill>
                            <a:prstClr val="black"/>
                          </a:solidFill>
                          <a:effectLst/>
                          <a:uLnTx/>
                          <a:uFillTx/>
                          <a:latin typeface="Roboto" panose="02000000000000000000" pitchFamily="2" charset="0"/>
                          <a:ea typeface="+mn-ea"/>
                          <a:cs typeface="+mn-cs"/>
                        </a:rPr>
                        <a:t> </a:t>
                      </a:r>
                      <a:endParaRPr lang="en-IN" b="1" dirty="0"/>
                    </a:p>
                  </a:txBody>
                  <a:tcPr/>
                </a:tc>
                <a:tc>
                  <a:txBody>
                    <a:bodyPr/>
                    <a:lstStyle/>
                    <a:p>
                      <a:endParaRPr lang="en-IN" dirty="0"/>
                    </a:p>
                  </a:txBody>
                  <a:tcPr/>
                </a:tc>
                <a:tc>
                  <a:txBody>
                    <a:bodyPr/>
                    <a:lstStyle/>
                    <a:p>
                      <a:r>
                        <a:rPr lang="en-US" dirty="0"/>
                        <a:t>26.55%</a:t>
                      </a:r>
                      <a:endParaRPr lang="en-IN" dirty="0"/>
                    </a:p>
                  </a:txBody>
                  <a:tcPr/>
                </a:tc>
                <a:tc>
                  <a:txBody>
                    <a:bodyPr/>
                    <a:lstStyle/>
                    <a:p>
                      <a:r>
                        <a:rPr lang="en-US" sz="1000" dirty="0">
                          <a:latin typeface="Bahnschrift" panose="020B0502040204020203" pitchFamily="34" charset="0"/>
                        </a:rPr>
                        <a:t>Wide range of new and innovative products</a:t>
                      </a:r>
                      <a:endParaRPr lang="en-IN" sz="1000" dirty="0">
                        <a:latin typeface="Bahnschrift" panose="020B0502040204020203" pitchFamily="34" charset="0"/>
                      </a:endParaRPr>
                    </a:p>
                  </a:txBody>
                  <a:tcPr/>
                </a:tc>
                <a:extLst>
                  <a:ext uri="{0D108BD9-81ED-4DB2-BD59-A6C34878D82A}">
                    <a16:rowId xmlns:a16="http://schemas.microsoft.com/office/drawing/2014/main" val="3552071498"/>
                  </a:ext>
                </a:extLst>
              </a:tr>
              <a:tr h="765414">
                <a:tc>
                  <a:txBody>
                    <a:bodyPr/>
                    <a:lstStyle/>
                    <a:p>
                      <a:r>
                        <a:rPr kumimoji="0" lang="en-US" sz="1600" b="0" i="0" u="none" strike="noStrike" kern="1200" cap="none" spc="0" normalizeH="0" baseline="0" noProof="0" dirty="0">
                          <a:ln>
                            <a:noFill/>
                          </a:ln>
                          <a:solidFill>
                            <a:prstClr val="black"/>
                          </a:solidFill>
                          <a:effectLst/>
                          <a:uLnTx/>
                          <a:uFillTx/>
                          <a:latin typeface="Bahnschrift Condensed" panose="020B0502040204020203" pitchFamily="34" charset="0"/>
                          <a:ea typeface="+mn-ea"/>
                          <a:cs typeface="+mn-cs"/>
                        </a:rPr>
                        <a:t>Competitor</a:t>
                      </a:r>
                      <a:r>
                        <a:rPr kumimoji="0" lang="en-US" sz="1800" b="0" i="0" u="none" strike="noStrike" kern="1200" cap="none" spc="0" normalizeH="0" baseline="0" noProof="0" dirty="0">
                          <a:ln>
                            <a:noFill/>
                          </a:ln>
                          <a:solidFill>
                            <a:prstClr val="black"/>
                          </a:solidFill>
                          <a:effectLst/>
                          <a:uLnTx/>
                          <a:uFillTx/>
                          <a:latin typeface="Bahnschrift Condensed" panose="020B0502040204020203" pitchFamily="34" charset="0"/>
                          <a:ea typeface="+mn-ea"/>
                          <a:cs typeface="+mn-cs"/>
                        </a:rPr>
                        <a:t>4</a:t>
                      </a:r>
                      <a:endParaRPr lang="en-IN" dirty="0"/>
                    </a:p>
                  </a:txBody>
                  <a:tcPr>
                    <a:solidFill>
                      <a:srgbClr val="7030A0"/>
                    </a:solidFill>
                  </a:tcPr>
                </a:tc>
                <a:tc>
                  <a:txBody>
                    <a:bodyPr/>
                    <a:lstStyle/>
                    <a:p>
                      <a:r>
                        <a:rPr lang="en-US" sz="1800" b="1" u="sng" dirty="0"/>
                        <a:t>P</a:t>
                      </a:r>
                      <a:r>
                        <a:rPr lang="en-IN" sz="1800" b="1" u="sng" dirty="0"/>
                        <a:t>ATANJALI</a:t>
                      </a:r>
                    </a:p>
                  </a:txBody>
                  <a:tcPr/>
                </a:tc>
                <a:tc>
                  <a:txBody>
                    <a:bodyPr/>
                    <a:lstStyle/>
                    <a:p>
                      <a:endParaRPr lang="en-IN" dirty="0"/>
                    </a:p>
                  </a:txBody>
                  <a:tcPr/>
                </a:tc>
                <a:tc>
                  <a:txBody>
                    <a:bodyPr/>
                    <a:lstStyle/>
                    <a:p>
                      <a:r>
                        <a:rPr lang="en-US" dirty="0"/>
                        <a:t>10.00%</a:t>
                      </a:r>
                      <a:endParaRPr lang="en-IN" dirty="0"/>
                    </a:p>
                  </a:txBody>
                  <a:tcPr/>
                </a:tc>
                <a:tc>
                  <a:txBody>
                    <a:bodyPr/>
                    <a:lstStyle/>
                    <a:p>
                      <a:r>
                        <a:rPr lang="en-US" sz="1000" dirty="0">
                          <a:latin typeface="Bahnschrift" panose="020B0502040204020203" pitchFamily="34" charset="0"/>
                        </a:rPr>
                        <a:t>Providing milk biscuits at affordable rates</a:t>
                      </a:r>
                      <a:endParaRPr lang="en-IN" sz="1000" dirty="0">
                        <a:latin typeface="Bahnschrift" panose="020B0502040204020203" pitchFamily="34" charset="0"/>
                      </a:endParaRPr>
                    </a:p>
                  </a:txBody>
                  <a:tcPr/>
                </a:tc>
                <a:extLst>
                  <a:ext uri="{0D108BD9-81ED-4DB2-BD59-A6C34878D82A}">
                    <a16:rowId xmlns:a16="http://schemas.microsoft.com/office/drawing/2014/main" val="3511072533"/>
                  </a:ext>
                </a:extLst>
              </a:tr>
            </a:tbl>
          </a:graphicData>
        </a:graphic>
      </p:graphicFrame>
      <p:sp>
        <p:nvSpPr>
          <p:cNvPr id="6" name="Star: 6 Points 5">
            <a:extLst>
              <a:ext uri="{FF2B5EF4-FFF2-40B4-BE49-F238E27FC236}">
                <a16:creationId xmlns:a16="http://schemas.microsoft.com/office/drawing/2014/main" id="{B49B6B03-6F27-B5B4-A76B-22E83985C7CE}"/>
              </a:ext>
            </a:extLst>
          </p:cNvPr>
          <p:cNvSpPr/>
          <p:nvPr/>
        </p:nvSpPr>
        <p:spPr>
          <a:xfrm>
            <a:off x="4356330" y="1412616"/>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Star: 6 Points 27">
            <a:extLst>
              <a:ext uri="{FF2B5EF4-FFF2-40B4-BE49-F238E27FC236}">
                <a16:creationId xmlns:a16="http://schemas.microsoft.com/office/drawing/2014/main" id="{F14DF346-A232-6741-EBB3-216BA385138E}"/>
              </a:ext>
            </a:extLst>
          </p:cNvPr>
          <p:cNvSpPr/>
          <p:nvPr/>
        </p:nvSpPr>
        <p:spPr>
          <a:xfrm>
            <a:off x="4589864" y="1412616"/>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Star: 6 Points 28">
            <a:extLst>
              <a:ext uri="{FF2B5EF4-FFF2-40B4-BE49-F238E27FC236}">
                <a16:creationId xmlns:a16="http://schemas.microsoft.com/office/drawing/2014/main" id="{4EC7CE1C-0D5E-C4D6-CECF-719A3A39724D}"/>
              </a:ext>
            </a:extLst>
          </p:cNvPr>
          <p:cNvSpPr/>
          <p:nvPr/>
        </p:nvSpPr>
        <p:spPr>
          <a:xfrm>
            <a:off x="4817730" y="1412616"/>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Star: 6 Points 29">
            <a:extLst>
              <a:ext uri="{FF2B5EF4-FFF2-40B4-BE49-F238E27FC236}">
                <a16:creationId xmlns:a16="http://schemas.microsoft.com/office/drawing/2014/main" id="{FF523620-2DA9-95B8-9EB0-EC7CFA85B4CA}"/>
              </a:ext>
            </a:extLst>
          </p:cNvPr>
          <p:cNvSpPr/>
          <p:nvPr/>
        </p:nvSpPr>
        <p:spPr>
          <a:xfrm>
            <a:off x="5045596" y="1412847"/>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Star: 6 Points 30">
            <a:extLst>
              <a:ext uri="{FF2B5EF4-FFF2-40B4-BE49-F238E27FC236}">
                <a16:creationId xmlns:a16="http://schemas.microsoft.com/office/drawing/2014/main" id="{5CBA1367-4AFD-34BF-594C-1F7BAC3BC035}"/>
              </a:ext>
            </a:extLst>
          </p:cNvPr>
          <p:cNvSpPr/>
          <p:nvPr/>
        </p:nvSpPr>
        <p:spPr>
          <a:xfrm>
            <a:off x="4817730" y="2563620"/>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Star: 6 Points 31">
            <a:extLst>
              <a:ext uri="{FF2B5EF4-FFF2-40B4-BE49-F238E27FC236}">
                <a16:creationId xmlns:a16="http://schemas.microsoft.com/office/drawing/2014/main" id="{414C9AD1-6862-ADBE-2BDC-74F89E2A5FEF}"/>
              </a:ext>
            </a:extLst>
          </p:cNvPr>
          <p:cNvSpPr/>
          <p:nvPr/>
        </p:nvSpPr>
        <p:spPr>
          <a:xfrm>
            <a:off x="4594370" y="2566397"/>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Star: 6 Points 32">
            <a:extLst>
              <a:ext uri="{FF2B5EF4-FFF2-40B4-BE49-F238E27FC236}">
                <a16:creationId xmlns:a16="http://schemas.microsoft.com/office/drawing/2014/main" id="{2E51BF5B-66B1-0325-2FA7-FC8F3869223C}"/>
              </a:ext>
            </a:extLst>
          </p:cNvPr>
          <p:cNvSpPr/>
          <p:nvPr/>
        </p:nvSpPr>
        <p:spPr>
          <a:xfrm>
            <a:off x="4371010" y="2563620"/>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Star: 6 Points 37">
            <a:extLst>
              <a:ext uri="{FF2B5EF4-FFF2-40B4-BE49-F238E27FC236}">
                <a16:creationId xmlns:a16="http://schemas.microsoft.com/office/drawing/2014/main" id="{A1D2A23F-96CC-1A10-5255-11DB81246838}"/>
              </a:ext>
            </a:extLst>
          </p:cNvPr>
          <p:cNvSpPr/>
          <p:nvPr/>
        </p:nvSpPr>
        <p:spPr>
          <a:xfrm>
            <a:off x="4349550" y="3435974"/>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Star: 6 Points 39">
            <a:extLst>
              <a:ext uri="{FF2B5EF4-FFF2-40B4-BE49-F238E27FC236}">
                <a16:creationId xmlns:a16="http://schemas.microsoft.com/office/drawing/2014/main" id="{2FF2ECEE-EF2D-59EA-BCE8-EC30425E337B}"/>
              </a:ext>
            </a:extLst>
          </p:cNvPr>
          <p:cNvSpPr/>
          <p:nvPr/>
        </p:nvSpPr>
        <p:spPr>
          <a:xfrm>
            <a:off x="4594811" y="3435974"/>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Star: 6 Points 41">
            <a:extLst>
              <a:ext uri="{FF2B5EF4-FFF2-40B4-BE49-F238E27FC236}">
                <a16:creationId xmlns:a16="http://schemas.microsoft.com/office/drawing/2014/main" id="{D1FF988C-06CF-6615-E37E-3097F1D6F9EF}"/>
              </a:ext>
            </a:extLst>
          </p:cNvPr>
          <p:cNvSpPr/>
          <p:nvPr/>
        </p:nvSpPr>
        <p:spPr>
          <a:xfrm>
            <a:off x="4817729" y="3435974"/>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Star: 6 Points 42">
            <a:extLst>
              <a:ext uri="{FF2B5EF4-FFF2-40B4-BE49-F238E27FC236}">
                <a16:creationId xmlns:a16="http://schemas.microsoft.com/office/drawing/2014/main" id="{9CC3514E-1342-2C94-9873-53F153C15CC4}"/>
              </a:ext>
            </a:extLst>
          </p:cNvPr>
          <p:cNvSpPr/>
          <p:nvPr/>
        </p:nvSpPr>
        <p:spPr>
          <a:xfrm>
            <a:off x="5045596" y="2563619"/>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Star: 6 Points 43">
            <a:extLst>
              <a:ext uri="{FF2B5EF4-FFF2-40B4-BE49-F238E27FC236}">
                <a16:creationId xmlns:a16="http://schemas.microsoft.com/office/drawing/2014/main" id="{EF441EB4-67F6-8C2B-D7BC-C69B231A21B1}"/>
              </a:ext>
            </a:extLst>
          </p:cNvPr>
          <p:cNvSpPr/>
          <p:nvPr/>
        </p:nvSpPr>
        <p:spPr>
          <a:xfrm>
            <a:off x="4346513" y="4111853"/>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Star: 6 Points 44">
            <a:extLst>
              <a:ext uri="{FF2B5EF4-FFF2-40B4-BE49-F238E27FC236}">
                <a16:creationId xmlns:a16="http://schemas.microsoft.com/office/drawing/2014/main" id="{A2243BE4-B806-A598-E547-06F873CFE6EA}"/>
              </a:ext>
            </a:extLst>
          </p:cNvPr>
          <p:cNvSpPr/>
          <p:nvPr/>
        </p:nvSpPr>
        <p:spPr>
          <a:xfrm>
            <a:off x="4934872" y="4111853"/>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Star: 6 Points 45">
            <a:extLst>
              <a:ext uri="{FF2B5EF4-FFF2-40B4-BE49-F238E27FC236}">
                <a16:creationId xmlns:a16="http://schemas.microsoft.com/office/drawing/2014/main" id="{F2403D28-7E55-64A2-6EF7-E3576E7A144C}"/>
              </a:ext>
            </a:extLst>
          </p:cNvPr>
          <p:cNvSpPr/>
          <p:nvPr/>
        </p:nvSpPr>
        <p:spPr>
          <a:xfrm>
            <a:off x="4648461" y="4111853"/>
            <a:ext cx="162233" cy="213852"/>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3684579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016B-9B32-66B2-BF4F-AAF6C6D43D09}"/>
              </a:ext>
            </a:extLst>
          </p:cNvPr>
          <p:cNvSpPr>
            <a:spLocks noGrp="1"/>
          </p:cNvSpPr>
          <p:nvPr>
            <p:ph type="title"/>
          </p:nvPr>
        </p:nvSpPr>
        <p:spPr>
          <a:xfrm>
            <a:off x="2340485" y="67358"/>
            <a:ext cx="7886700" cy="994172"/>
          </a:xfrm>
        </p:spPr>
        <p:txBody>
          <a:bodyPr>
            <a:normAutofit/>
          </a:bodyPr>
          <a:lstStyle/>
          <a:p>
            <a:r>
              <a:rPr lang="en-US" sz="2100" b="1" u="sng" dirty="0"/>
              <a:t>SEO AND KEYWORD RESEARCH </a:t>
            </a:r>
          </a:p>
        </p:txBody>
      </p:sp>
      <p:sp>
        <p:nvSpPr>
          <p:cNvPr id="3" name="Subtitle 2">
            <a:extLst>
              <a:ext uri="{FF2B5EF4-FFF2-40B4-BE49-F238E27FC236}">
                <a16:creationId xmlns:a16="http://schemas.microsoft.com/office/drawing/2014/main" id="{14305D94-6F11-2102-27C9-D34DDD85C92B}"/>
              </a:ext>
            </a:extLst>
          </p:cNvPr>
          <p:cNvSpPr>
            <a:spLocks noGrp="1"/>
          </p:cNvSpPr>
          <p:nvPr>
            <p:ph idx="1"/>
          </p:nvPr>
        </p:nvSpPr>
        <p:spPr>
          <a:xfrm>
            <a:off x="302269" y="776404"/>
            <a:ext cx="5725791" cy="2320886"/>
          </a:xfrm>
        </p:spPr>
        <p:txBody>
          <a:bodyPr/>
          <a:lstStyle/>
          <a:p>
            <a:pPr marL="0" indent="0">
              <a:buNone/>
            </a:pPr>
            <a:r>
              <a:rPr lang="en-GB" dirty="0">
                <a:solidFill>
                  <a:srgbClr val="474747"/>
                </a:solidFill>
                <a:latin typeface="Roboto" panose="02000000000000000000" pitchFamily="2" charset="0"/>
                <a:ea typeface="Times New Roman" panose="02020603050405020304" pitchFamily="18" charset="0"/>
                <a:cs typeface="Times New Roman" panose="02020603050405020304" pitchFamily="18" charset="0"/>
              </a:rPr>
              <a:t>                   </a:t>
            </a:r>
            <a:r>
              <a:rPr kumimoji="0" lang="en-US" sz="1350" b="1" i="0" u="sng"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SEO AUDIT</a:t>
            </a:r>
            <a:r>
              <a:rPr kumimoji="0" lang="en-US" sz="135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r>
              <a:rPr lang="en-GB" dirty="0">
                <a:solidFill>
                  <a:srgbClr val="474747"/>
                </a:solidFill>
                <a:latin typeface="Roboto" panose="02000000000000000000" pitchFamily="2" charset="0"/>
                <a:ea typeface="Times New Roman" panose="02020603050405020304" pitchFamily="18" charset="0"/>
                <a:cs typeface="Times New Roman" panose="02020603050405020304" pitchFamily="18" charset="0"/>
              </a:rPr>
              <a:t>      </a:t>
            </a:r>
          </a:p>
          <a:p>
            <a:pPr marL="0" indent="0">
              <a:buNone/>
            </a:pPr>
            <a:r>
              <a:rPr lang="en-GB" dirty="0">
                <a:solidFill>
                  <a:srgbClr val="474747"/>
                </a:solidFill>
                <a:latin typeface="Roboto" panose="02000000000000000000" pitchFamily="2" charset="0"/>
                <a:ea typeface="Times New Roman" panose="02020603050405020304" pitchFamily="18" charset="0"/>
                <a:cs typeface="Times New Roman" panose="02020603050405020304" pitchFamily="18" charset="0"/>
              </a:rPr>
              <a:t>An SEO audit is </a:t>
            </a:r>
            <a:r>
              <a:rPr lang="en-GB" dirty="0">
                <a:solidFill>
                  <a:srgbClr val="040C28"/>
                </a:solidFill>
                <a:latin typeface="Roboto" panose="02000000000000000000" pitchFamily="2" charset="0"/>
                <a:ea typeface="Times New Roman" panose="02020603050405020304" pitchFamily="18" charset="0"/>
                <a:cs typeface="Times New Roman" panose="02020603050405020304" pitchFamily="18" charset="0"/>
              </a:rPr>
              <a:t>the process of evaluating how well your website is optimized for search engines</a:t>
            </a:r>
            <a:r>
              <a:rPr lang="en-GB" dirty="0">
                <a:solidFill>
                  <a:srgbClr val="474747"/>
                </a:solidFill>
                <a:latin typeface="Roboto" panose="02000000000000000000" pitchFamily="2" charset="0"/>
                <a:ea typeface="Times New Roman" panose="02020603050405020304" pitchFamily="18" charset="0"/>
                <a:cs typeface="Times New Roman" panose="02020603050405020304" pitchFamily="18" charset="0"/>
              </a:rPr>
              <a:t>. It identifies errors that can prevent your site from ranking well and opportunities that can help you rank better.</a:t>
            </a:r>
            <a:endParaRPr lang="en-US" dirty="0">
              <a:solidFill>
                <a:srgbClr val="474747"/>
              </a:solidFill>
              <a:latin typeface="Roboto" panose="02000000000000000000" pitchFamily="2" charset="0"/>
              <a:ea typeface="Times New Roman" panose="02020603050405020304" pitchFamily="18" charset="0"/>
              <a:cs typeface="Times New Roman" panose="02020603050405020304" pitchFamily="18" charset="0"/>
            </a:endParaRPr>
          </a:p>
          <a:p>
            <a:pPr marL="0" indent="0">
              <a:buNone/>
            </a:pPr>
            <a:r>
              <a:rPr lang="en-GB" dirty="0">
                <a:solidFill>
                  <a:srgbClr val="474747"/>
                </a:solidFill>
                <a:latin typeface="Roboto" panose="02000000000000000000" pitchFamily="2" charset="0"/>
                <a:ea typeface="Times New Roman" panose="02020603050405020304" pitchFamily="18" charset="0"/>
                <a:cs typeface="Times New Roman" panose="02020603050405020304" pitchFamily="18" charset="0"/>
              </a:rPr>
              <a:t>SEO Audit for SUNFEAST</a:t>
            </a:r>
            <a:endParaRPr lang="en-US" dirty="0">
              <a:solidFill>
                <a:srgbClr val="474747"/>
              </a:solidFill>
              <a:latin typeface="Roboto" panose="02000000000000000000" pitchFamily="2" charset="0"/>
              <a:ea typeface="Times New Roman" panose="02020603050405020304" pitchFamily="18" charset="0"/>
              <a:cs typeface="Times New Roman" panose="02020603050405020304" pitchFamily="18" charset="0"/>
            </a:endParaRPr>
          </a:p>
          <a:p>
            <a:pPr marL="0" indent="0">
              <a:buNone/>
            </a:pPr>
            <a:r>
              <a:rPr lang="en-GB" dirty="0">
                <a:solidFill>
                  <a:srgbClr val="474747"/>
                </a:solidFill>
                <a:latin typeface="Roboto" panose="02000000000000000000" pitchFamily="2" charset="0"/>
                <a:ea typeface="Times New Roman" panose="02020603050405020304"/>
                <a:cs typeface="Times New Roman" panose="02020603050405020304"/>
              </a:rPr>
              <a:t>Website- </a:t>
            </a:r>
            <a:r>
              <a:rPr lang="en-GB" u="sng" dirty="0">
                <a:solidFill>
                  <a:srgbClr val="0563C1"/>
                </a:solidFill>
                <a:latin typeface="Roboto" panose="02000000000000000000" pitchFamily="2" charset="0"/>
                <a:ea typeface="Times New Roman" panose="02020603050405020304"/>
                <a:cs typeface="Times New Roman" panose="02020603050405020304"/>
                <a:hlinkClick r:id="rId2"/>
              </a:rPr>
              <a:t>www.sunfeastworld.com</a:t>
            </a:r>
            <a:endParaRPr lang="en-US" u="sng" dirty="0">
              <a:solidFill>
                <a:srgbClr val="0563C1"/>
              </a:solidFill>
              <a:latin typeface="Roboto" panose="02000000000000000000" pitchFamily="2" charset="0"/>
              <a:ea typeface="Times New Roman" panose="02020603050405020304"/>
              <a:cs typeface="Times New Roman" panose="02020603050405020304"/>
            </a:endParaRPr>
          </a:p>
          <a:p>
            <a:pPr marL="0" indent="0">
              <a:buNone/>
            </a:pPr>
            <a:r>
              <a:rPr lang="en-US" dirty="0">
                <a:latin typeface="Calibri" panose="020F0502020204030204" pitchFamily="34" charset="0"/>
                <a:ea typeface="Times New Roman" panose="02020603050405020304" pitchFamily="18" charset="0"/>
                <a:cs typeface="Times New Roman" panose="02020603050405020304" pitchFamily="18" charset="0"/>
              </a:rPr>
              <a:t>seo - </a:t>
            </a:r>
            <a:r>
              <a:rPr lang="en-GB" dirty="0">
                <a:solidFill>
                  <a:srgbClr val="474747"/>
                </a:solidFill>
                <a:latin typeface="Roboto" panose="02000000000000000000" pitchFamily="2" charset="0"/>
                <a:ea typeface="Times New Roman" panose="02020603050405020304"/>
                <a:cs typeface="Times New Roman" panose="02020603050405020304"/>
                <a:hlinkClick r:id="rId3"/>
              </a:rPr>
              <a:t>https://www.seoptimer.com/www.sunfeastworld.com</a:t>
            </a:r>
            <a:r>
              <a:rPr lang="en-US" dirty="0">
                <a:solidFill>
                  <a:srgbClr val="474747"/>
                </a:solidFill>
                <a:latin typeface="Roboto" panose="02000000000000000000" pitchFamily="2" charset="0"/>
                <a:ea typeface="Times New Roman" panose="02020603050405020304"/>
                <a:cs typeface="Times New Roman" panose="02020603050405020304"/>
              </a:rPr>
              <a:t> </a:t>
            </a:r>
          </a:p>
          <a:p>
            <a:pPr marL="0" indent="0">
              <a:buNone/>
            </a:pPr>
            <a:r>
              <a:rPr lang="en-US" dirty="0">
                <a:solidFill>
                  <a:srgbClr val="474747"/>
                </a:solidFill>
                <a:latin typeface="Roboto" panose="02000000000000000000" pitchFamily="2" charset="0"/>
                <a:ea typeface="Times New Roman" panose="02020603050405020304" pitchFamily="18" charset="0"/>
                <a:cs typeface="Times New Roman" panose="02020603050405020304" pitchFamily="18" charset="0"/>
              </a:rPr>
              <a:t>seo - </a:t>
            </a:r>
            <a:r>
              <a:rPr lang="en-GB" dirty="0">
                <a:latin typeface="Calibri" panose="020F0502020204030204" pitchFamily="34" charset="0"/>
                <a:ea typeface="Times New Roman" panose="02020603050405020304" pitchFamily="18" charset="0"/>
                <a:cs typeface="Times New Roman" panose="02020603050405020304" pitchFamily="18" charset="0"/>
              </a:rPr>
              <a:t>https://www.semrush.com/seo/12762094</a:t>
            </a:r>
          </a:p>
          <a:p>
            <a:pPr marL="0" indent="0">
              <a:buNone/>
            </a:pPr>
            <a:endParaRPr lang="en-GB" dirty="0">
              <a:latin typeface="Calibri" panose="020F0502020204030204" pitchFamily="34" charset="0"/>
              <a:ea typeface="Times New Roman" panose="02020603050405020304"/>
              <a:cs typeface="Times New Roman" panose="02020603050405020304"/>
            </a:endParaRPr>
          </a:p>
          <a:p>
            <a:pPr marL="0" indent="0">
              <a:buNone/>
            </a:pP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5566978-27B2-F4C9-F3E1-562B55249D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9704" y="779491"/>
            <a:ext cx="3302377" cy="2590894"/>
          </a:xfrm>
          <a:prstGeom prst="rect">
            <a:avLst/>
          </a:prstGeom>
        </p:spPr>
      </p:pic>
      <p:pic>
        <p:nvPicPr>
          <p:cNvPr id="7" name="Picture 6">
            <a:extLst>
              <a:ext uri="{FF2B5EF4-FFF2-40B4-BE49-F238E27FC236}">
                <a16:creationId xmlns:a16="http://schemas.microsoft.com/office/drawing/2014/main" id="{E8420A62-5AE8-D329-9F93-4A6D0E7302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8060" y="3576872"/>
            <a:ext cx="3115940" cy="1432080"/>
          </a:xfrm>
          <a:prstGeom prst="rect">
            <a:avLst/>
          </a:prstGeom>
        </p:spPr>
      </p:pic>
      <p:pic>
        <p:nvPicPr>
          <p:cNvPr id="9" name="Picture 8">
            <a:extLst>
              <a:ext uri="{FF2B5EF4-FFF2-40B4-BE49-F238E27FC236}">
                <a16:creationId xmlns:a16="http://schemas.microsoft.com/office/drawing/2014/main" id="{42398897-6B3F-174A-302F-CADDD4E2EE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5964" y="2972491"/>
            <a:ext cx="2505470" cy="2108178"/>
          </a:xfrm>
          <a:prstGeom prst="rect">
            <a:avLst/>
          </a:prstGeom>
        </p:spPr>
      </p:pic>
      <p:pic>
        <p:nvPicPr>
          <p:cNvPr id="11" name="Content Placeholder 4">
            <a:extLst>
              <a:ext uri="{FF2B5EF4-FFF2-40B4-BE49-F238E27FC236}">
                <a16:creationId xmlns:a16="http://schemas.microsoft.com/office/drawing/2014/main" id="{F37F5327-FADB-C844-E23E-B90DA02A70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2269" y="2972491"/>
            <a:ext cx="3074439" cy="2036460"/>
          </a:xfrm>
          <a:prstGeom prst="rect">
            <a:avLst/>
          </a:prstGeom>
        </p:spPr>
      </p:pic>
    </p:spTree>
    <p:extLst>
      <p:ext uri="{BB962C8B-B14F-4D97-AF65-F5344CB8AC3E}">
        <p14:creationId xmlns:p14="http://schemas.microsoft.com/office/powerpoint/2010/main" val="345781557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59DF0B-BE59-AD5C-C2B1-B6302B7E9959}"/>
              </a:ext>
            </a:extLst>
          </p:cNvPr>
          <p:cNvSpPr>
            <a:spLocks noGrp="1"/>
          </p:cNvSpPr>
          <p:nvPr>
            <p:ph idx="1"/>
          </p:nvPr>
        </p:nvSpPr>
        <p:spPr>
          <a:xfrm>
            <a:off x="628650" y="319721"/>
            <a:ext cx="7886700" cy="4502727"/>
          </a:xfrm>
        </p:spPr>
        <p:txBody>
          <a:bodyPr>
            <a:normAutofit lnSpcReduction="10000"/>
          </a:bodyPr>
          <a:lstStyle/>
          <a:p>
            <a:r>
              <a:rPr lang="en-GB" b="1" u="sng" dirty="0">
                <a:latin typeface="Calibri" panose="020F0502020204030204" pitchFamily="34" charset="0"/>
                <a:ea typeface="Times New Roman" panose="02020603050405020304" pitchFamily="18" charset="0"/>
                <a:cs typeface="Times New Roman" panose="02020603050405020304" pitchFamily="18" charset="0"/>
              </a:rPr>
              <a:t>KEYWORD RESEARCH- </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r>
              <a:rPr lang="en-GB" dirty="0">
                <a:solidFill>
                  <a:srgbClr val="000000"/>
                </a:solidFill>
                <a:latin typeface="Helvetica"/>
                <a:ea typeface="Times New Roman" panose="02020603050405020304" pitchFamily="18" charset="0"/>
                <a:cs typeface="Times New Roman" panose="02020603050405020304" pitchFamily="18" charset="0"/>
              </a:rPr>
              <a:t>Keyword research is the process of finding and analyzing search terms that people enter into search engines with the goal of using that data for a specific purpose, often for search engine optimization (SEO) or general marketing. Keyword research can uncover queries to target, the popularity of these queries, their ranking difficulty, and more.</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r>
              <a:rPr lang="en-GB" u="sng" dirty="0">
                <a:latin typeface="Calibri" panose="020F0502020204030204" pitchFamily="34" charset="0"/>
                <a:ea typeface="Times New Roman" panose="02020603050405020304" pitchFamily="18" charset="0"/>
                <a:cs typeface="Times New Roman" panose="02020603050405020304" pitchFamily="18" charset="0"/>
              </a:rPr>
              <a:t>Research Objectives- </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fontAlgn="base"/>
            <a:r>
              <a:rPr lang="en-GB" b="1" dirty="0">
                <a:solidFill>
                  <a:srgbClr val="385623"/>
                </a:solidFill>
                <a:latin typeface="Arial" panose="020B0604020202020204" pitchFamily="34" charset="0"/>
                <a:ea typeface="Times New Roman" panose="02020603050405020304" pitchFamily="18" charset="0"/>
                <a:cs typeface="Times New Roman" panose="02020603050405020304" pitchFamily="18" charset="0"/>
              </a:rPr>
              <a:t>Defining our Target Audience- </a:t>
            </a:r>
            <a:r>
              <a:rPr lang="en-GB" b="1" dirty="0">
                <a:solidFill>
                  <a:srgbClr val="000000"/>
                </a:solidFill>
                <a:latin typeface="Roboto" panose="02000000000000000000" pitchFamily="2" charset="0"/>
                <a:ea typeface="Times New Roman" panose="02020603050405020304" pitchFamily="18" charset="0"/>
                <a:cs typeface="Times New Roman" panose="02020603050405020304" pitchFamily="18" charset="0"/>
              </a:rPr>
              <a:t>Before we can conduct any keyword research, we need to know who is our target audience is. By understanding our audience’s demographics, interests, and behaviours, we can identify the keywords that are most relevant and valuable to them. </a:t>
            </a:r>
            <a:endParaRPr lang="en-GB"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fontAlgn="base"/>
            <a:r>
              <a:rPr lang="en-GB" b="1" dirty="0">
                <a:solidFill>
                  <a:srgbClr val="385623"/>
                </a:solidFill>
                <a:latin typeface="Arial" panose="020B0604020202020204" pitchFamily="34" charset="0"/>
                <a:ea typeface="Times New Roman" panose="02020603050405020304" pitchFamily="18" charset="0"/>
                <a:cs typeface="Times New Roman" panose="02020603050405020304" pitchFamily="18" charset="0"/>
              </a:rPr>
              <a:t>Establishing our Brand’s Unique Selling Proposition- </a:t>
            </a:r>
            <a:r>
              <a:rPr lang="en-GB" b="1" dirty="0">
                <a:solidFill>
                  <a:srgbClr val="000000"/>
                </a:solidFill>
                <a:latin typeface="Roboto" panose="02000000000000000000" pitchFamily="2" charset="0"/>
                <a:ea typeface="Times New Roman" panose="02020603050405020304" pitchFamily="18" charset="0"/>
                <a:cs typeface="Times New Roman" panose="02020603050405020304" pitchFamily="18" charset="0"/>
              </a:rPr>
              <a:t>Our unique selling proposition (USP) is what sets our brand apart from our competitors. By defining our USP, we can identify the keywords that highlight our brand’s unique qualities and value proposition. </a:t>
            </a:r>
            <a:endParaRPr lang="en-GB"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fontAlgn="base"/>
            <a:r>
              <a:rPr lang="en-GB" b="1" dirty="0">
                <a:solidFill>
                  <a:srgbClr val="385623"/>
                </a:solidFill>
                <a:latin typeface="Arial" panose="020B0604020202020204" pitchFamily="34" charset="0"/>
                <a:ea typeface="Times New Roman" panose="02020603050405020304" pitchFamily="18" charset="0"/>
                <a:cs typeface="Times New Roman" panose="02020603050405020304" pitchFamily="18" charset="0"/>
              </a:rPr>
              <a:t>Identifying our Competitors- </a:t>
            </a:r>
            <a:r>
              <a:rPr lang="en-GB" b="1" dirty="0">
                <a:solidFill>
                  <a:srgbClr val="000000"/>
                </a:solidFill>
                <a:latin typeface="Roboto" panose="02000000000000000000" pitchFamily="2" charset="0"/>
                <a:ea typeface="Times New Roman" panose="02020603050405020304" pitchFamily="18" charset="0"/>
                <a:cs typeface="Times New Roman" panose="02020603050405020304" pitchFamily="18" charset="0"/>
              </a:rPr>
              <a:t>By examining their content and </a:t>
            </a:r>
            <a:r>
              <a:rPr lang="en-GB"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keyword research strategies</a:t>
            </a:r>
            <a:r>
              <a:rPr lang="en-GB" b="1" dirty="0">
                <a:solidFill>
                  <a:srgbClr val="000000"/>
                </a:solidFill>
                <a:latin typeface="Roboto" panose="02000000000000000000" pitchFamily="2" charset="0"/>
                <a:ea typeface="Times New Roman" panose="02020603050405020304" pitchFamily="18" charset="0"/>
                <a:cs typeface="Times New Roman" panose="02020603050405020304" pitchFamily="18" charset="0"/>
              </a:rPr>
              <a:t>, we can identify the keywords that they are neglecting or not ranking well for. </a:t>
            </a:r>
            <a:endParaRPr lang="en-GB"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fontAlgn="base"/>
            <a:r>
              <a:rPr lang="en-GB" b="1" dirty="0">
                <a:solidFill>
                  <a:srgbClr val="385623"/>
                </a:solidFill>
                <a:latin typeface="Arial" panose="020B0604020202020204" pitchFamily="34" charset="0"/>
                <a:ea typeface="Times New Roman" panose="02020603050405020304" pitchFamily="18" charset="0"/>
                <a:cs typeface="Times New Roman" panose="02020603050405020304" pitchFamily="18" charset="0"/>
              </a:rPr>
              <a:t>Conducting Effective Keyword Research- </a:t>
            </a:r>
            <a:r>
              <a:rPr lang="en-GB" b="1" dirty="0">
                <a:solidFill>
                  <a:srgbClr val="000000"/>
                </a:solidFill>
                <a:latin typeface="Roboto" panose="02000000000000000000" pitchFamily="2" charset="0"/>
                <a:ea typeface="Times New Roman" panose="02020603050405020304" pitchFamily="18" charset="0"/>
                <a:cs typeface="Times New Roman" panose="02020603050405020304" pitchFamily="18" charset="0"/>
              </a:rPr>
              <a:t>It helps us to identify the words and phrases that people use to find our website or content. </a:t>
            </a:r>
            <a:endParaRPr lang="en-GB"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fontAlgn="base"/>
            <a:r>
              <a:rPr lang="en-GB" b="1" dirty="0">
                <a:solidFill>
                  <a:srgbClr val="385623"/>
                </a:solidFill>
                <a:latin typeface="Arial" panose="020B0604020202020204" pitchFamily="34" charset="0"/>
                <a:ea typeface="Times New Roman" panose="02020603050405020304" pitchFamily="18" charset="0"/>
                <a:cs typeface="Times New Roman" panose="02020603050405020304" pitchFamily="18" charset="0"/>
              </a:rPr>
              <a:t>Utilizing Keyword Research Tools- </a:t>
            </a:r>
            <a:r>
              <a:rPr lang="en-GB" b="1" dirty="0">
                <a:solidFill>
                  <a:srgbClr val="000000"/>
                </a:solidFill>
                <a:latin typeface="Roboto" panose="02000000000000000000" pitchFamily="2" charset="0"/>
                <a:ea typeface="Times New Roman" panose="02020603050405020304" pitchFamily="18" charset="0"/>
                <a:cs typeface="Times New Roman" panose="02020603050405020304" pitchFamily="18" charset="0"/>
              </a:rPr>
              <a:t>There are many keyword research tools available, such as Google Keyword Planner, SEMRush, and Ahrefs. These tools enable us to identify relevant keywords, analyse their search volume, and evaluate their competition and difficulty. </a:t>
            </a:r>
            <a:endParaRPr lang="en-GB"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298580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Wisp">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ilk Glass">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431</TotalTime>
  <Words>3703</Words>
  <Application>Microsoft Office PowerPoint</Application>
  <PresentationFormat>On-screen Show (16:9)</PresentationFormat>
  <Paragraphs>387</Paragraphs>
  <Slides>31</Slides>
  <Notes>4</Notes>
  <HiddenSlides>0</HiddenSlides>
  <MMClips>6</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Wisp</vt:lpstr>
      <vt:lpstr>PowerPoint Presentation</vt:lpstr>
      <vt:lpstr>PowerPoint Presentation</vt:lpstr>
      <vt:lpstr>SUNFEAST MISSION AND VALUES</vt:lpstr>
      <vt:lpstr>PowerPoint Presentation</vt:lpstr>
      <vt:lpstr>Buyer's/Audience's Persona</vt:lpstr>
      <vt:lpstr>PowerPoint Presentation</vt:lpstr>
      <vt:lpstr>               Competitor Analysis</vt:lpstr>
      <vt:lpstr>SEO AND KEYWORD RESEARCH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JULY-2023 CONTENT CALENDAR</vt:lpstr>
      <vt:lpstr>STRATEGY, AIM, AND IDEA</vt:lpstr>
      <vt:lpstr>BLOG PAGE</vt:lpstr>
      <vt:lpstr>INTERACTIVE QUIZ</vt:lpstr>
      <vt:lpstr>CHALLENGES ENCOUNTERED</vt:lpstr>
      <vt:lpstr>LESSONS LEARNED</vt:lpstr>
      <vt:lpstr>post creation</vt:lpstr>
      <vt:lpstr>Farmlite super millet cookies are led by all types of generations.  Sunfeast itc farm lite super millets cookies are nutritious the health future food growth in India.  2.FORMAT-2:VIDEO            AIM-to reach out to the audience             DATE-9 MAY 2023            IDEA- a new type of nutritious cookies to attract audiences in all generation.            TOPIC-      3.FORMAT-3:CREATIVE             AIM- To grab the audience              DATE- 12 May 2023              IDEA- to create health cautiousness among the people.               TOPIC- To create health caution and to know that the sunfeast cookies are nutritious cookies for all types of people.   </vt:lpstr>
      <vt:lpstr>             INSTAGRAM STORY</vt:lpstr>
      <vt:lpstr>PowerPoint Presentation</vt:lpstr>
      <vt:lpstr>SOCIAL MEDIA AD CAMPAGIN</vt:lpstr>
      <vt:lpstr>Advertising Goals: The choice of purchase is innumerable as thousands of companies are introducing newer products day by day. To cope with this situation people keep on acquiring knowledge regarding the products, prices, and substitutes. Companies that focus inward become blind to seismic changes in market, competition, distribution, media, and technology that are occurring outside.  Mass markets are fragmenting into micro markets; multiple channels of distribution are replacing single channels. Customers are buying directly through Catalogues, Telemarketing, and the Internet. Price discounting and sales promotion are eroding brand loyalty. It is made an attempt to analyze the various types of brands and factors affecting purchase decisions. The study is based on primary data comprising 100 respondents. From the findings of the study, Consumer’s purchase decisions are influenced by mainly quality and they also purchase other varieties of sunfeast biscuits. I have generated leads blog posts, coupons, and online content. I have created quality backlinks where we have our link as high-ranking search engines which can be acquired by quality backlinks.  Audience Targeting: This targets mainly children and the health cautious ones. Because it is rich in nutrition and very healthy for all types of people from childhood to old age people. AD Creation: It creates ads through digital marketing with the help of social media and through ad campaigns like (social media ad campaigns, email ad campaigns), etc. </vt:lpstr>
      <vt:lpstr>EMAIL AD CMAPAGIN-1(BRAND AWARENESS)</vt:lpstr>
      <vt:lpstr>EMAIL AD CAMAPAGIN-2(LEAD GENERATION)</vt:lpstr>
      <vt:lpstr>Content and curation is important task and role for the digital marketing of a particular brand. It increases the growth of the product and increases the awareness of the brand all over the world. It creates content through social media and reaches the audience’s needs and likes. But this process faced so many problems and consequences through the content creation process.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Sujal Patwal</dc:creator>
  <cp:lastModifiedBy>Sujal Patwal</cp:lastModifiedBy>
  <cp:revision>9</cp:revision>
  <dcterms:modified xsi:type="dcterms:W3CDTF">2023-07-31T11:23:32Z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18343691</vt:lpwstr>
  </property>
  <property fmtid="{D5CDD505-2E9C-101B-9397-08002B2CF9AE}" name="NXPowerLiteSettings" pid="3">
    <vt:lpwstr>F7000400038000</vt:lpwstr>
  </property>
  <property fmtid="{D5CDD505-2E9C-101B-9397-08002B2CF9AE}" name="NXPowerLiteVersion" pid="4">
    <vt:lpwstr>S10.0.0</vt:lpwstr>
  </property>
</Properties>
</file>